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Poppins" charset="1" panose="00000500000000000000"/>
      <p:regular r:id="rId35"/>
    </p:embeddedFont>
    <p:embeddedFont>
      <p:font typeface="Garet" charset="1" panose="00000000000000000000"/>
      <p:regular r:id="rId36"/>
    </p:embeddedFont>
    <p:embeddedFont>
      <p:font typeface="Bebas Neue Bold" charset="1" panose="020B0606020202050201"/>
      <p:regular r:id="rId37"/>
    </p:embeddedFont>
    <p:embeddedFont>
      <p:font typeface="Kollektif Bold" charset="1" panose="020B0604020101010102"/>
      <p:regular r:id="rId38"/>
    </p:embeddedFont>
    <p:embeddedFont>
      <p:font typeface="Kollektif" charset="1" panose="020B0604020101010102"/>
      <p:regular r:id="rId39"/>
    </p:embeddedFont>
    <p:embeddedFont>
      <p:font typeface="Canva Sans Bold" charset="1" panose="020B0803030501040103"/>
      <p:regular r:id="rId40"/>
    </p:embeddedFont>
    <p:embeddedFont>
      <p:font typeface="Poppins Bold" charset="1" panose="00000800000000000000"/>
      <p:regular r:id="rId41"/>
    </p:embeddedFont>
    <p:embeddedFont>
      <p:font typeface="Canva Sans" charset="1" panose="020B0503030501040103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Relationship Id="rId5" Target="../media/image2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4.jpeg" Type="http://schemas.openxmlformats.org/officeDocument/2006/relationships/image"/><Relationship Id="rId5" Target="../media/VAGipRQDKnA.mp4" Type="http://schemas.openxmlformats.org/officeDocument/2006/relationships/video"/><Relationship Id="rId6" Target="../media/VAGipRQDKnA.mp4" Type="http://schemas.microsoft.com/office/2007/relationships/media"/><Relationship Id="rId7" Target="../media/image3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VAGipI41kJs.mp4" Type="http://schemas.openxmlformats.org/officeDocument/2006/relationships/video"/><Relationship Id="rId4" Target="../media/VAGipI41kJs.mp4" Type="http://schemas.microsoft.com/office/2007/relationships/media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2" Target="../media/image4.jpeg" Type="http://schemas.openxmlformats.org/officeDocument/2006/relationships/image"/><Relationship Id="rId3" Target="../media/VAGipRQDKnA.mp4" Type="http://schemas.openxmlformats.org/officeDocument/2006/relationships/video"/><Relationship Id="rId4" Target="../media/VAGipRQDKnA.mp4" Type="http://schemas.microsoft.com/office/2007/relationships/media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67791" y="8870188"/>
            <a:ext cx="1466910" cy="388112"/>
            <a:chOff x="0" y="0"/>
            <a:chExt cx="386347" cy="1022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6347" cy="102219"/>
            </a:xfrm>
            <a:custGeom>
              <a:avLst/>
              <a:gdLst/>
              <a:ahLst/>
              <a:cxnLst/>
              <a:rect r="r" b="b" t="t" l="l"/>
              <a:pathLst>
                <a:path h="102219" w="386347">
                  <a:moveTo>
                    <a:pt x="51109" y="0"/>
                  </a:moveTo>
                  <a:lnTo>
                    <a:pt x="335237" y="0"/>
                  </a:lnTo>
                  <a:cubicBezTo>
                    <a:pt x="348792" y="0"/>
                    <a:pt x="361792" y="5385"/>
                    <a:pt x="371377" y="14970"/>
                  </a:cubicBezTo>
                  <a:cubicBezTo>
                    <a:pt x="380962" y="24554"/>
                    <a:pt x="386347" y="37554"/>
                    <a:pt x="386347" y="51109"/>
                  </a:cubicBezTo>
                  <a:lnTo>
                    <a:pt x="386347" y="51109"/>
                  </a:lnTo>
                  <a:cubicBezTo>
                    <a:pt x="386347" y="79336"/>
                    <a:pt x="363464" y="102219"/>
                    <a:pt x="335237" y="102219"/>
                  </a:cubicBezTo>
                  <a:lnTo>
                    <a:pt x="51109" y="102219"/>
                  </a:lnTo>
                  <a:cubicBezTo>
                    <a:pt x="37554" y="102219"/>
                    <a:pt x="24554" y="96834"/>
                    <a:pt x="14970" y="87249"/>
                  </a:cubicBezTo>
                  <a:cubicBezTo>
                    <a:pt x="5385" y="77664"/>
                    <a:pt x="0" y="64664"/>
                    <a:pt x="0" y="51109"/>
                  </a:cubicBezTo>
                  <a:lnTo>
                    <a:pt x="0" y="51109"/>
                  </a:lnTo>
                  <a:cubicBezTo>
                    <a:pt x="0" y="37554"/>
                    <a:pt x="5385" y="24554"/>
                    <a:pt x="14970" y="14970"/>
                  </a:cubicBezTo>
                  <a:cubicBezTo>
                    <a:pt x="24554" y="5385"/>
                    <a:pt x="37554" y="0"/>
                    <a:pt x="51109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86347" cy="140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8"/>
                </a:lnSpc>
              </a:pPr>
              <a:r>
                <a:rPr lang="en-US" sz="1220" spc="976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NEXT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3055239"/>
            <a:ext cx="15436863" cy="2695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795"/>
              </a:lnSpc>
            </a:pPr>
            <a:r>
              <a:rPr lang="en-US" sz="13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Aligned </a:t>
            </a:r>
          </a:p>
          <a:p>
            <a:pPr algn="l">
              <a:lnSpc>
                <a:spcPts val="5509"/>
              </a:lnSpc>
            </a:pPr>
            <a:r>
              <a:rPr lang="en-US" sz="51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Navigate &amp; Communicate Feelings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2137405"/>
            <a:ext cx="599689" cy="599689"/>
            <a:chOff x="0" y="0"/>
            <a:chExt cx="799585" cy="799585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799585" cy="799585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72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78989" y="178989"/>
              <a:ext cx="441606" cy="441606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72"/>
                  </a:lnSpc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12167791" y="-1595391"/>
            <a:ext cx="5248182" cy="524818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1628389" y="1050392"/>
            <a:ext cx="13163493" cy="138685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4360175" y="4747655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3760498" y="8832088"/>
            <a:ext cx="3498802" cy="21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8"/>
              </a:lnSpc>
            </a:pPr>
            <a:r>
              <a:rPr lang="en-US" sz="12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Presented by: Group 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760498" y="9041638"/>
            <a:ext cx="3498802" cy="21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8"/>
              </a:lnSpc>
            </a:pPr>
            <a:r>
              <a:rPr lang="en-US" sz="12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Date: 24/03/2025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6288797"/>
            <a:ext cx="6271031" cy="135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</a:p>
          <a:p>
            <a:pPr algn="l">
              <a:lnSpc>
                <a:spcPts val="2239"/>
              </a:lnSpc>
            </a:pPr>
            <a:r>
              <a:rPr lang="en-US" sz="1599" spc="31">
                <a:solidFill>
                  <a:srgbClr val="F8F6EF"/>
                </a:solidFill>
                <a:latin typeface="Garet"/>
                <a:ea typeface="Garet"/>
                <a:cs typeface="Garet"/>
                <a:sym typeface="Garet"/>
              </a:rPr>
              <a:t>Dankao Chen</a:t>
            </a:r>
          </a:p>
          <a:p>
            <a:pPr algn="l">
              <a:lnSpc>
                <a:spcPts val="2239"/>
              </a:lnSpc>
            </a:pPr>
            <a:r>
              <a:rPr lang="en-US" sz="1599" spc="31">
                <a:solidFill>
                  <a:srgbClr val="F8F6EF"/>
                </a:solidFill>
                <a:latin typeface="Garet"/>
                <a:ea typeface="Garet"/>
                <a:cs typeface="Garet"/>
                <a:sym typeface="Garet"/>
              </a:rPr>
              <a:t>Youtian Peng</a:t>
            </a:r>
          </a:p>
          <a:p>
            <a:pPr algn="l">
              <a:lnSpc>
                <a:spcPts val="2239"/>
              </a:lnSpc>
            </a:pPr>
            <a:r>
              <a:rPr lang="en-US" sz="1599" spc="31">
                <a:solidFill>
                  <a:srgbClr val="F8F6EF"/>
                </a:solidFill>
                <a:latin typeface="Garet"/>
                <a:ea typeface="Garet"/>
                <a:cs typeface="Garet"/>
                <a:sym typeface="Garet"/>
              </a:rPr>
              <a:t>Jiaying Shen</a:t>
            </a:r>
          </a:p>
          <a:p>
            <a:pPr algn="l">
              <a:lnSpc>
                <a:spcPts val="2239"/>
              </a:lnSpc>
            </a:pPr>
            <a:r>
              <a:rPr lang="en-US" sz="1599" spc="31">
                <a:solidFill>
                  <a:srgbClr val="F8F6EF"/>
                </a:solidFill>
                <a:latin typeface="Garet"/>
                <a:ea typeface="Garet"/>
                <a:cs typeface="Garet"/>
                <a:sym typeface="Garet"/>
              </a:rPr>
              <a:t>TINA SAMIE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194810"/>
            <a:ext cx="9144000" cy="6092190"/>
          </a:xfrm>
          <a:custGeom>
            <a:avLst/>
            <a:gdLst/>
            <a:ahLst/>
            <a:cxnLst/>
            <a:rect r="r" b="b" t="t" l="l"/>
            <a:pathLst>
              <a:path h="6092190" w="9144000">
                <a:moveTo>
                  <a:pt x="0" y="0"/>
                </a:moveTo>
                <a:lnTo>
                  <a:pt x="9144000" y="0"/>
                </a:lnTo>
                <a:lnTo>
                  <a:pt x="9144000" y="6092190"/>
                </a:lnTo>
                <a:lnTo>
                  <a:pt x="0" y="6092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62049" y="4160316"/>
            <a:ext cx="4066537" cy="6092190"/>
          </a:xfrm>
          <a:custGeom>
            <a:avLst/>
            <a:gdLst/>
            <a:ahLst/>
            <a:cxnLst/>
            <a:rect r="r" b="b" t="t" l="l"/>
            <a:pathLst>
              <a:path h="6092190" w="4066537">
                <a:moveTo>
                  <a:pt x="0" y="0"/>
                </a:moveTo>
                <a:lnTo>
                  <a:pt x="4066536" y="0"/>
                </a:lnTo>
                <a:lnTo>
                  <a:pt x="4066536" y="6092190"/>
                </a:lnTo>
                <a:lnTo>
                  <a:pt x="0" y="6092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73854" y="5400457"/>
            <a:ext cx="5779540" cy="3857843"/>
          </a:xfrm>
          <a:custGeom>
            <a:avLst/>
            <a:gdLst/>
            <a:ahLst/>
            <a:cxnLst/>
            <a:rect r="r" b="b" t="t" l="l"/>
            <a:pathLst>
              <a:path h="3857843" w="5779540">
                <a:moveTo>
                  <a:pt x="0" y="0"/>
                </a:moveTo>
                <a:lnTo>
                  <a:pt x="5779541" y="0"/>
                </a:lnTo>
                <a:lnTo>
                  <a:pt x="5779541" y="3857843"/>
                </a:lnTo>
                <a:lnTo>
                  <a:pt x="0" y="3857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72359" y="124775"/>
            <a:ext cx="14454262" cy="3584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Extended user groups </a:t>
            </a:r>
          </a:p>
          <a:p>
            <a:pPr algn="ctr">
              <a:lnSpc>
                <a:spcPts val="5269"/>
              </a:lnSpc>
            </a:pPr>
          </a:p>
          <a:p>
            <a:pPr algn="l" marL="812580" indent="-406290" lvl="1">
              <a:lnSpc>
                <a:spcPts val="5269"/>
              </a:lnSpc>
              <a:buAutoNum type="arabicPeriod" startAt="1"/>
            </a:pPr>
            <a:r>
              <a:rPr lang="en-US" sz="37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Nonverbal communication in families with autism</a:t>
            </a:r>
          </a:p>
          <a:p>
            <a:pPr algn="l" marL="812580" indent="-406290" lvl="1">
              <a:lnSpc>
                <a:spcPts val="5269"/>
              </a:lnSpc>
              <a:buAutoNum type="arabicPeriod" startAt="1"/>
            </a:pPr>
            <a:r>
              <a:rPr lang="en-US" sz="37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Mood warning system for people with depression</a:t>
            </a:r>
          </a:p>
          <a:p>
            <a:pPr algn="l" marL="812580" indent="-406290" lvl="1">
              <a:lnSpc>
                <a:spcPts val="5269"/>
              </a:lnSpc>
              <a:spcBef>
                <a:spcPct val="0"/>
              </a:spcBef>
              <a:buAutoNum type="arabicPeriod" startAt="1"/>
            </a:pPr>
            <a:r>
              <a:rPr lang="en-US" sz="37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Emotional Radar in Business Negotiations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792390" y="6035611"/>
            <a:ext cx="599689" cy="599689"/>
            <a:chOff x="0" y="0"/>
            <a:chExt cx="799585" cy="79958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99585" cy="799585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72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78989" y="178989"/>
              <a:ext cx="441606" cy="441606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72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15792390" y="9498131"/>
            <a:ext cx="1466910" cy="388112"/>
            <a:chOff x="0" y="0"/>
            <a:chExt cx="386347" cy="1022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6347" cy="102219"/>
            </a:xfrm>
            <a:custGeom>
              <a:avLst/>
              <a:gdLst/>
              <a:ahLst/>
              <a:cxnLst/>
              <a:rect r="r" b="b" t="t" l="l"/>
              <a:pathLst>
                <a:path h="102219" w="386347">
                  <a:moveTo>
                    <a:pt x="51109" y="0"/>
                  </a:moveTo>
                  <a:lnTo>
                    <a:pt x="335237" y="0"/>
                  </a:lnTo>
                  <a:cubicBezTo>
                    <a:pt x="348792" y="0"/>
                    <a:pt x="361792" y="5385"/>
                    <a:pt x="371377" y="14970"/>
                  </a:cubicBezTo>
                  <a:cubicBezTo>
                    <a:pt x="380962" y="24554"/>
                    <a:pt x="386347" y="37554"/>
                    <a:pt x="386347" y="51109"/>
                  </a:cubicBezTo>
                  <a:lnTo>
                    <a:pt x="386347" y="51109"/>
                  </a:lnTo>
                  <a:cubicBezTo>
                    <a:pt x="386347" y="79336"/>
                    <a:pt x="363464" y="102219"/>
                    <a:pt x="335237" y="102219"/>
                  </a:cubicBezTo>
                  <a:lnTo>
                    <a:pt x="51109" y="102219"/>
                  </a:lnTo>
                  <a:cubicBezTo>
                    <a:pt x="37554" y="102219"/>
                    <a:pt x="24554" y="96834"/>
                    <a:pt x="14970" y="87249"/>
                  </a:cubicBezTo>
                  <a:cubicBezTo>
                    <a:pt x="5385" y="77664"/>
                    <a:pt x="0" y="64664"/>
                    <a:pt x="0" y="51109"/>
                  </a:cubicBezTo>
                  <a:lnTo>
                    <a:pt x="0" y="51109"/>
                  </a:lnTo>
                  <a:cubicBezTo>
                    <a:pt x="0" y="37554"/>
                    <a:pt x="5385" y="24554"/>
                    <a:pt x="14970" y="14970"/>
                  </a:cubicBezTo>
                  <a:cubicBezTo>
                    <a:pt x="24554" y="5385"/>
                    <a:pt x="37554" y="0"/>
                    <a:pt x="5110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86347" cy="140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8"/>
                </a:lnSpc>
              </a:pPr>
              <a:r>
                <a:rPr lang="en-US" sz="1220" spc="976">
                  <a:solidFill>
                    <a:srgbClr val="0F0F0F"/>
                  </a:solidFill>
                  <a:latin typeface="Poppins"/>
                  <a:ea typeface="Poppins"/>
                  <a:cs typeface="Poppins"/>
                  <a:sym typeface="Poppins"/>
                </a:rPr>
                <a:t>NEXT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>
            <a:off x="-412658" y="3281807"/>
            <a:ext cx="18700658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028700" y="2050923"/>
            <a:ext cx="2463722" cy="246372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5163345" y="2050923"/>
            <a:ext cx="2463722" cy="246372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35836" t="0" r="-35836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297991" y="2050923"/>
            <a:ext cx="2463722" cy="246372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1709" t="0" r="-48666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3432636" y="2050923"/>
            <a:ext cx="2463722" cy="246372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28700" y="5364861"/>
            <a:ext cx="14283254" cy="3893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87"/>
              </a:lnSpc>
            </a:pPr>
            <a:r>
              <a:rPr lang="en-US" sz="13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Development Roadmap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59071" y="942975"/>
            <a:ext cx="3844338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Function Iteration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799168" y="942975"/>
            <a:ext cx="360952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Design Overview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15279" y="942975"/>
            <a:ext cx="360952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Hardware Setup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431390" y="942975"/>
            <a:ext cx="360952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Enclosure Design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60807" y="650492"/>
            <a:ext cx="4465439" cy="3248607"/>
          </a:xfrm>
          <a:custGeom>
            <a:avLst/>
            <a:gdLst/>
            <a:ahLst/>
            <a:cxnLst/>
            <a:rect r="r" b="b" t="t" l="l"/>
            <a:pathLst>
              <a:path h="3248607" w="4465439">
                <a:moveTo>
                  <a:pt x="0" y="0"/>
                </a:moveTo>
                <a:lnTo>
                  <a:pt x="4465439" y="0"/>
                </a:lnTo>
                <a:lnTo>
                  <a:pt x="4465439" y="3248607"/>
                </a:lnTo>
                <a:lnTo>
                  <a:pt x="0" y="3248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45695" y="5933567"/>
            <a:ext cx="5092462" cy="3685669"/>
          </a:xfrm>
          <a:custGeom>
            <a:avLst/>
            <a:gdLst/>
            <a:ahLst/>
            <a:cxnLst/>
            <a:rect r="r" b="b" t="t" l="l"/>
            <a:pathLst>
              <a:path h="3685669" w="5092462">
                <a:moveTo>
                  <a:pt x="0" y="0"/>
                </a:moveTo>
                <a:lnTo>
                  <a:pt x="5092462" y="0"/>
                </a:lnTo>
                <a:lnTo>
                  <a:pt x="5092462" y="3685669"/>
                </a:lnTo>
                <a:lnTo>
                  <a:pt x="0" y="3685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32903" y="311100"/>
            <a:ext cx="3743534" cy="3177324"/>
          </a:xfrm>
          <a:custGeom>
            <a:avLst/>
            <a:gdLst/>
            <a:ahLst/>
            <a:cxnLst/>
            <a:rect r="r" b="b" t="t" l="l"/>
            <a:pathLst>
              <a:path h="3177324" w="3743534">
                <a:moveTo>
                  <a:pt x="0" y="0"/>
                </a:moveTo>
                <a:lnTo>
                  <a:pt x="3743534" y="0"/>
                </a:lnTo>
                <a:lnTo>
                  <a:pt x="3743534" y="3177324"/>
                </a:lnTo>
                <a:lnTo>
                  <a:pt x="0" y="3177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9339" y="3881726"/>
            <a:ext cx="3702290" cy="3763446"/>
          </a:xfrm>
          <a:custGeom>
            <a:avLst/>
            <a:gdLst/>
            <a:ahLst/>
            <a:cxnLst/>
            <a:rect r="r" b="b" t="t" l="l"/>
            <a:pathLst>
              <a:path h="3763446" w="3702290">
                <a:moveTo>
                  <a:pt x="0" y="0"/>
                </a:moveTo>
                <a:lnTo>
                  <a:pt x="3702290" y="0"/>
                </a:lnTo>
                <a:lnTo>
                  <a:pt x="3702290" y="3763446"/>
                </a:lnTo>
                <a:lnTo>
                  <a:pt x="0" y="37634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2560484" y="1899762"/>
            <a:ext cx="2172419" cy="198196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8476437" y="650492"/>
            <a:ext cx="5817090" cy="124927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4293527" y="3899099"/>
            <a:ext cx="3344630" cy="387730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4732903" y="4076905"/>
            <a:ext cx="8273504" cy="141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Design Iteration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69153" y="5649149"/>
            <a:ext cx="7014567" cy="2127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  <a:r>
              <a:rPr lang="en-US" b="true" sz="3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patial perception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emotional communication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gamification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782492" y="2254125"/>
          <a:ext cx="13094172" cy="6566872"/>
        </p:xfrm>
        <a:graphic>
          <a:graphicData uri="http://schemas.openxmlformats.org/drawingml/2006/table">
            <a:tbl>
              <a:tblPr/>
              <a:tblGrid>
                <a:gridCol w="3363865"/>
                <a:gridCol w="3807299"/>
                <a:gridCol w="5923008"/>
              </a:tblGrid>
              <a:tr h="10166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Similar Product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Unique Point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Limitation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8154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Suunto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Able to navigate</a:t>
                      </a:r>
                      <a:endParaRPr lang="en-US" sz="1100"/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 frindly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Small size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Not able to deliver emotional transmission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33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Lovebox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Emotional transmission and interaction</a:t>
                      </a:r>
                      <a:endParaRPr lang="en-US" sz="1100"/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visual feeling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Not very much human interaction</a:t>
                      </a:r>
                      <a:endParaRPr lang="en-US" sz="1100"/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app based device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USB based device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14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Hey Bracelet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 privacy </a:t>
                      </a:r>
                      <a:endParaRPr lang="en-US" sz="1100"/>
                    </a:p>
                    <a:p>
                      <a:pPr algn="just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Emotional transmission</a:t>
                      </a:r>
                    </a:p>
                    <a:p>
                      <a:pPr algn="just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Small size device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touch feeling only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437927" y="159703"/>
            <a:ext cx="1229603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 Comparison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9910" y="35263"/>
            <a:ext cx="172593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does our device enable?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89910" y="2503691"/>
            <a:ext cx="17407799" cy="675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48871" indent="-424436" lvl="1">
              <a:lnSpc>
                <a:spcPts val="5504"/>
              </a:lnSpc>
              <a:buFont typeface="Arial"/>
              <a:buChar char="•"/>
            </a:pPr>
            <a:r>
              <a:rPr lang="en-US" sz="39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💌 </a:t>
            </a:r>
            <a:r>
              <a:rPr lang="en-US" b="true" sz="393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Transmit emotional messages</a:t>
            </a:r>
            <a:r>
              <a:rPr lang="en-US" sz="39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</a:p>
          <a:p>
            <a:pPr algn="just">
              <a:lnSpc>
                <a:spcPts val="4173"/>
              </a:lnSpc>
            </a:pPr>
            <a:r>
              <a:rPr lang="en-US" sz="29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  Users can send emotional signals (happy, sad, angry) via directional communication</a:t>
            </a:r>
          </a:p>
          <a:p>
            <a:pPr algn="just" marL="848871" indent="-424436" lvl="1">
              <a:lnSpc>
                <a:spcPts val="5504"/>
              </a:lnSpc>
              <a:buFont typeface="Arial"/>
              <a:buChar char="•"/>
            </a:pPr>
            <a:r>
              <a:rPr lang="en-US" sz="39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👀👂🤲 </a:t>
            </a:r>
            <a:r>
              <a:rPr lang="en-US" b="true" sz="393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Multi-sensory feedback  </a:t>
            </a:r>
          </a:p>
          <a:p>
            <a:pPr algn="just">
              <a:lnSpc>
                <a:spcPts val="4460"/>
              </a:lnSpc>
            </a:pPr>
            <a:r>
              <a:rPr lang="en-US" sz="31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  Integrates visual, haptic (vibration), and sound cues to enhance the experience.</a:t>
            </a:r>
          </a:p>
          <a:p>
            <a:pPr algn="just" marL="848871" indent="-424436" lvl="1">
              <a:lnSpc>
                <a:spcPts val="5504"/>
              </a:lnSpc>
              <a:buFont typeface="Arial"/>
              <a:buChar char="•"/>
            </a:pPr>
            <a:r>
              <a:rPr lang="en-US" sz="39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🧍‍♂️↔️🧍‍♀️ </a:t>
            </a:r>
            <a:r>
              <a:rPr lang="en-US" b="true" sz="393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Human-centered interaction  </a:t>
            </a:r>
          </a:p>
          <a:p>
            <a:pPr algn="just">
              <a:lnSpc>
                <a:spcPts val="4173"/>
              </a:lnSpc>
            </a:pPr>
            <a:r>
              <a:rPr lang="en-US" sz="29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  Encourages face-to-face-like engagement by requiring users to align directionally.</a:t>
            </a:r>
          </a:p>
          <a:p>
            <a:pPr algn="just" marL="848871" indent="-424436" lvl="1">
              <a:lnSpc>
                <a:spcPts val="5504"/>
              </a:lnSpc>
              <a:buFont typeface="Arial"/>
              <a:buChar char="•"/>
            </a:pPr>
            <a:r>
              <a:rPr lang="en-US" sz="39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🔐 </a:t>
            </a:r>
            <a:r>
              <a:rPr lang="en-US" b="true" sz="393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High privacy  </a:t>
            </a:r>
          </a:p>
          <a:p>
            <a:pPr algn="just">
              <a:lnSpc>
                <a:spcPts val="4173"/>
              </a:lnSpc>
            </a:pPr>
            <a:r>
              <a:rPr lang="en-US" sz="29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  Messages are only revealed when the receiver faces the correct direction, protecting        emotional content.</a:t>
            </a:r>
          </a:p>
          <a:p>
            <a:pPr algn="just" marL="848871" indent="-424436" lvl="1">
              <a:lnSpc>
                <a:spcPts val="5504"/>
              </a:lnSpc>
              <a:buFont typeface="Arial"/>
              <a:buChar char="•"/>
            </a:pPr>
            <a:r>
              <a:rPr lang="en-US" sz="39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🔋 </a:t>
            </a:r>
            <a:r>
              <a:rPr lang="en-US" b="true" sz="393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Chargeable and portable</a:t>
            </a:r>
            <a:r>
              <a:rPr lang="en-US" sz="39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</a:p>
          <a:p>
            <a:pPr algn="just">
              <a:lnSpc>
                <a:spcPts val="4467"/>
              </a:lnSpc>
            </a:pPr>
            <a:r>
              <a:rPr lang="en-US" sz="31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  Small device powered by a rechargeable battery with USB charging support.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792390" y="9498131"/>
            <a:ext cx="1466910" cy="388112"/>
            <a:chOff x="0" y="0"/>
            <a:chExt cx="386347" cy="1022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6347" cy="102219"/>
            </a:xfrm>
            <a:custGeom>
              <a:avLst/>
              <a:gdLst/>
              <a:ahLst/>
              <a:cxnLst/>
              <a:rect r="r" b="b" t="t" l="l"/>
              <a:pathLst>
                <a:path h="102219" w="386347">
                  <a:moveTo>
                    <a:pt x="51109" y="0"/>
                  </a:moveTo>
                  <a:lnTo>
                    <a:pt x="335237" y="0"/>
                  </a:lnTo>
                  <a:cubicBezTo>
                    <a:pt x="348792" y="0"/>
                    <a:pt x="361792" y="5385"/>
                    <a:pt x="371377" y="14970"/>
                  </a:cubicBezTo>
                  <a:cubicBezTo>
                    <a:pt x="380962" y="24554"/>
                    <a:pt x="386347" y="37554"/>
                    <a:pt x="386347" y="51109"/>
                  </a:cubicBezTo>
                  <a:lnTo>
                    <a:pt x="386347" y="51109"/>
                  </a:lnTo>
                  <a:cubicBezTo>
                    <a:pt x="386347" y="79336"/>
                    <a:pt x="363464" y="102219"/>
                    <a:pt x="335237" y="102219"/>
                  </a:cubicBezTo>
                  <a:lnTo>
                    <a:pt x="51109" y="102219"/>
                  </a:lnTo>
                  <a:cubicBezTo>
                    <a:pt x="37554" y="102219"/>
                    <a:pt x="24554" y="96834"/>
                    <a:pt x="14970" y="87249"/>
                  </a:cubicBezTo>
                  <a:cubicBezTo>
                    <a:pt x="5385" y="77664"/>
                    <a:pt x="0" y="64664"/>
                    <a:pt x="0" y="51109"/>
                  </a:cubicBezTo>
                  <a:lnTo>
                    <a:pt x="0" y="51109"/>
                  </a:lnTo>
                  <a:cubicBezTo>
                    <a:pt x="0" y="37554"/>
                    <a:pt x="5385" y="24554"/>
                    <a:pt x="14970" y="14970"/>
                  </a:cubicBezTo>
                  <a:cubicBezTo>
                    <a:pt x="24554" y="5385"/>
                    <a:pt x="37554" y="0"/>
                    <a:pt x="5110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86347" cy="140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8"/>
                </a:lnSpc>
              </a:pPr>
              <a:r>
                <a:rPr lang="en-US" sz="1220" spc="976">
                  <a:solidFill>
                    <a:srgbClr val="0F0F0F"/>
                  </a:solidFill>
                  <a:latin typeface="Poppins"/>
                  <a:ea typeface="Poppins"/>
                  <a:cs typeface="Poppins"/>
                  <a:sym typeface="Poppins"/>
                </a:rPr>
                <a:t>NEXT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62695" y="612458"/>
            <a:ext cx="8219855" cy="6018124"/>
          </a:xfrm>
          <a:custGeom>
            <a:avLst/>
            <a:gdLst/>
            <a:ahLst/>
            <a:cxnLst/>
            <a:rect r="r" b="b" t="t" l="l"/>
            <a:pathLst>
              <a:path h="6018124" w="8219855">
                <a:moveTo>
                  <a:pt x="0" y="0"/>
                </a:moveTo>
                <a:lnTo>
                  <a:pt x="8219855" y="0"/>
                </a:lnTo>
                <a:lnTo>
                  <a:pt x="8219855" y="6018124"/>
                </a:lnTo>
                <a:lnTo>
                  <a:pt x="0" y="6018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52" r="-894" b="-325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99152" y="612458"/>
            <a:ext cx="8293659" cy="7768145"/>
          </a:xfrm>
          <a:custGeom>
            <a:avLst/>
            <a:gdLst/>
            <a:ahLst/>
            <a:cxnLst/>
            <a:rect r="r" b="b" t="t" l="l"/>
            <a:pathLst>
              <a:path h="7768145" w="8293659">
                <a:moveTo>
                  <a:pt x="0" y="0"/>
                </a:moveTo>
                <a:lnTo>
                  <a:pt x="8293659" y="0"/>
                </a:lnTo>
                <a:lnTo>
                  <a:pt x="8293659" y="7768145"/>
                </a:lnTo>
                <a:lnTo>
                  <a:pt x="0" y="776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2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134225"/>
            <a:ext cx="8115300" cy="242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2778" indent="-371389" lvl="1">
              <a:lnSpc>
                <a:spcPts val="4816"/>
              </a:lnSpc>
              <a:buFont typeface="Arial"/>
              <a:buChar char="•"/>
            </a:pPr>
            <a:r>
              <a:rPr lang="en-US" sz="344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Both devices can function as either a sender or a receiver</a:t>
            </a:r>
          </a:p>
          <a:p>
            <a:pPr algn="l" marL="742778" indent="-371389" lvl="1">
              <a:lnSpc>
                <a:spcPts val="4816"/>
              </a:lnSpc>
              <a:buFont typeface="Arial"/>
              <a:buChar char="•"/>
            </a:pPr>
            <a:r>
              <a:rPr lang="en-US" sz="344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Deal with each other's emotional events at the same time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2284" y="1764454"/>
            <a:ext cx="4423020" cy="7681723"/>
          </a:xfrm>
          <a:custGeom>
            <a:avLst/>
            <a:gdLst/>
            <a:ahLst/>
            <a:cxnLst/>
            <a:rect r="r" b="b" t="t" l="l"/>
            <a:pathLst>
              <a:path h="7681723" w="4423020">
                <a:moveTo>
                  <a:pt x="0" y="0"/>
                </a:moveTo>
                <a:lnTo>
                  <a:pt x="4423020" y="0"/>
                </a:lnTo>
                <a:lnTo>
                  <a:pt x="4423020" y="7681724"/>
                </a:lnTo>
                <a:lnTo>
                  <a:pt x="0" y="7681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7" t="0" r="-687" b="-297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45119" y="215654"/>
            <a:ext cx="10599981" cy="179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422"/>
              </a:lnSpc>
            </a:pPr>
            <a:r>
              <a:rPr lang="en-US" sz="13696" spc="-684">
                <a:solidFill>
                  <a:srgbClr val="7D7D7A"/>
                </a:solidFill>
                <a:latin typeface="Garet"/>
                <a:ea typeface="Garet"/>
                <a:cs typeface="Garet"/>
                <a:sym typeface="Garet"/>
              </a:rPr>
              <a:t>ALIGNED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35042" y="216625"/>
            <a:ext cx="6210077" cy="111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Software Setup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66060" y="2192426"/>
            <a:ext cx="9869918" cy="434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 APP was designed for IOS, Andorid and Web</a:t>
            </a: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Device can be initilized throgh the APP “ESP32-Connector” with Wi-Fi and GPS info</a:t>
            </a: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 they are initilized, no need re-init for Devices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70762"/>
            <a:ext cx="9093528" cy="6399570"/>
          </a:xfrm>
          <a:custGeom>
            <a:avLst/>
            <a:gdLst/>
            <a:ahLst/>
            <a:cxnLst/>
            <a:rect r="r" b="b" t="t" l="l"/>
            <a:pathLst>
              <a:path h="6399570" w="9093528">
                <a:moveTo>
                  <a:pt x="0" y="0"/>
                </a:moveTo>
                <a:lnTo>
                  <a:pt x="9093528" y="0"/>
                </a:lnTo>
                <a:lnTo>
                  <a:pt x="9093528" y="6399570"/>
                </a:lnTo>
                <a:lnTo>
                  <a:pt x="0" y="6399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55401" y="3637605"/>
            <a:ext cx="6202210" cy="4170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7"/>
              </a:lnSpc>
            </a:pPr>
            <a:r>
              <a:rPr lang="en-US" sz="352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Hardware:</a:t>
            </a:r>
          </a:p>
          <a:p>
            <a:pPr algn="l" marL="718257" indent="-359129" lvl="1">
              <a:lnSpc>
                <a:spcPts val="4657"/>
              </a:lnSpc>
              <a:buFont typeface="Arial"/>
              <a:buChar char="•"/>
            </a:pPr>
            <a:r>
              <a:rPr lang="en-US" sz="33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33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uttons</a:t>
            </a:r>
          </a:p>
          <a:p>
            <a:pPr algn="l" marL="718257" indent="-359129" lvl="1">
              <a:lnSpc>
                <a:spcPts val="4657"/>
              </a:lnSpc>
              <a:buFont typeface="Arial"/>
              <a:buChar char="•"/>
            </a:pPr>
            <a:r>
              <a:rPr lang="en-US" sz="33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ESP_WROOM32</a:t>
            </a:r>
          </a:p>
          <a:p>
            <a:pPr algn="l" marL="718257" indent="-359129" lvl="1">
              <a:lnSpc>
                <a:spcPts val="4657"/>
              </a:lnSpc>
              <a:buFont typeface="Arial"/>
              <a:buChar char="•"/>
            </a:pPr>
            <a:r>
              <a:rPr lang="en-US" sz="33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HMC5883L</a:t>
            </a:r>
          </a:p>
          <a:p>
            <a:pPr algn="l" marL="718257" indent="-359129" lvl="1">
              <a:lnSpc>
                <a:spcPts val="4657"/>
              </a:lnSpc>
              <a:buFont typeface="Arial"/>
              <a:buChar char="•"/>
            </a:pPr>
            <a:r>
              <a:rPr lang="en-US" sz="33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Vibrator</a:t>
            </a:r>
          </a:p>
          <a:p>
            <a:pPr algn="l" marL="718257" indent="-359129" lvl="1">
              <a:lnSpc>
                <a:spcPts val="4657"/>
              </a:lnSpc>
              <a:buFont typeface="Arial"/>
              <a:buChar char="•"/>
            </a:pPr>
            <a:r>
              <a:rPr lang="en-US" sz="33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NeoPixel Ring</a:t>
            </a:r>
          </a:p>
          <a:p>
            <a:pPr algn="l" marL="718257" indent="-359129" lvl="1">
              <a:lnSpc>
                <a:spcPts val="4657"/>
              </a:lnSpc>
              <a:buFont typeface="Arial"/>
              <a:buChar char="•"/>
            </a:pPr>
            <a:r>
              <a:rPr lang="en-US" sz="33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Battery module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5171" y="343033"/>
            <a:ext cx="974892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Hardware Setup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38225"/>
            <a:ext cx="16230600" cy="1326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38"/>
              </a:lnSpc>
            </a:pPr>
            <a:r>
              <a:rPr lang="en-US" sz="88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Enclosure Design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524293" y="5844127"/>
            <a:ext cx="9735007" cy="973500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7255" t="-38199" r="-5701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58497" y="2067281"/>
            <a:ext cx="599689" cy="599689"/>
            <a:chOff x="0" y="0"/>
            <a:chExt cx="799585" cy="79958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99585" cy="799585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0F0F0F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27186" lIns="27186" bIns="27186" rIns="27186"/>
              <a:lstStyle/>
              <a:p>
                <a:pPr algn="ctr">
                  <a:lnSpc>
                    <a:spcPts val="2771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78989" y="178989"/>
              <a:ext cx="441606" cy="441606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F0F0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27186" lIns="27186" bIns="27186" rIns="27186"/>
              <a:lstStyle/>
              <a:p>
                <a:pPr algn="ctr">
                  <a:lnSpc>
                    <a:spcPts val="2771"/>
                  </a:lnSpc>
                </a:pPr>
              </a:p>
            </p:txBody>
          </p:sp>
        </p:grpSp>
      </p:grpSp>
      <p:grpSp>
        <p:nvGrpSpPr>
          <p:cNvPr name="Group 10" id="10"/>
          <p:cNvGrpSpPr/>
          <p:nvPr/>
        </p:nvGrpSpPr>
        <p:grpSpPr>
          <a:xfrm rot="0">
            <a:off x="15792390" y="9498131"/>
            <a:ext cx="1466910" cy="388112"/>
            <a:chOff x="0" y="0"/>
            <a:chExt cx="386347" cy="1022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6347" cy="102219"/>
            </a:xfrm>
            <a:custGeom>
              <a:avLst/>
              <a:gdLst/>
              <a:ahLst/>
              <a:cxnLst/>
              <a:rect r="r" b="b" t="t" l="l"/>
              <a:pathLst>
                <a:path h="102219" w="386347">
                  <a:moveTo>
                    <a:pt x="51109" y="0"/>
                  </a:moveTo>
                  <a:lnTo>
                    <a:pt x="335237" y="0"/>
                  </a:lnTo>
                  <a:cubicBezTo>
                    <a:pt x="348792" y="0"/>
                    <a:pt x="361792" y="5385"/>
                    <a:pt x="371377" y="14970"/>
                  </a:cubicBezTo>
                  <a:cubicBezTo>
                    <a:pt x="380962" y="24554"/>
                    <a:pt x="386347" y="37554"/>
                    <a:pt x="386347" y="51109"/>
                  </a:cubicBezTo>
                  <a:lnTo>
                    <a:pt x="386347" y="51109"/>
                  </a:lnTo>
                  <a:cubicBezTo>
                    <a:pt x="386347" y="79336"/>
                    <a:pt x="363464" y="102219"/>
                    <a:pt x="335237" y="102219"/>
                  </a:cubicBezTo>
                  <a:lnTo>
                    <a:pt x="51109" y="102219"/>
                  </a:lnTo>
                  <a:cubicBezTo>
                    <a:pt x="37554" y="102219"/>
                    <a:pt x="24554" y="96834"/>
                    <a:pt x="14970" y="87249"/>
                  </a:cubicBezTo>
                  <a:cubicBezTo>
                    <a:pt x="5385" y="77664"/>
                    <a:pt x="0" y="64664"/>
                    <a:pt x="0" y="51109"/>
                  </a:cubicBezTo>
                  <a:lnTo>
                    <a:pt x="0" y="51109"/>
                  </a:lnTo>
                  <a:cubicBezTo>
                    <a:pt x="0" y="37554"/>
                    <a:pt x="5385" y="24554"/>
                    <a:pt x="14970" y="14970"/>
                  </a:cubicBezTo>
                  <a:cubicBezTo>
                    <a:pt x="24554" y="5385"/>
                    <a:pt x="37554" y="0"/>
                    <a:pt x="51109" y="0"/>
                  </a:cubicBezTo>
                  <a:close/>
                </a:path>
              </a:pathLst>
            </a:custGeom>
            <a:solidFill>
              <a:srgbClr val="0F0F0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86347" cy="140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8"/>
                </a:lnSpc>
              </a:pPr>
              <a:r>
                <a:rPr lang="en-US" sz="1220" spc="97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NEXT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5608685"/>
            <a:ext cx="973750" cy="973750"/>
            <a:chOff x="0" y="0"/>
            <a:chExt cx="1298333" cy="1298333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298333" cy="1298333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F0F0F">
                  <a:alpha val="40000"/>
                </a:srgbClr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2176" lIns="52176" bIns="52176" rIns="52176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121144" y="121144"/>
              <a:ext cx="1056045" cy="1056045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F0F0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1320" lIns="41320" bIns="41320" rIns="41320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1</a:t>
                </a: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6032376" y="5608685"/>
            <a:ext cx="973750" cy="973750"/>
            <a:chOff x="0" y="0"/>
            <a:chExt cx="1298333" cy="1298333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298333" cy="1298333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F0F0F">
                  <a:alpha val="40000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2176" lIns="52176" bIns="52176" rIns="52176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121144" y="121144"/>
              <a:ext cx="1056045" cy="1056045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F0F0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1320" lIns="41320" bIns="41320" rIns="41320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2</a:t>
                </a:r>
              </a:p>
            </p:txBody>
          </p:sp>
        </p:grpSp>
      </p:grpSp>
      <p:sp>
        <p:nvSpPr>
          <p:cNvPr name="AutoShape 27" id="27"/>
          <p:cNvSpPr/>
          <p:nvPr/>
        </p:nvSpPr>
        <p:spPr>
          <a:xfrm flipH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0F0F0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11526832" y="5608685"/>
            <a:ext cx="973750" cy="973750"/>
            <a:chOff x="0" y="0"/>
            <a:chExt cx="1298333" cy="1298333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1298333" cy="1298333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F0F0F">
                  <a:alpha val="40000"/>
                </a:srgbClr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2176" lIns="52176" bIns="52176" rIns="52176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21144" y="121144"/>
              <a:ext cx="1056045" cy="1056045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F0F0F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1320" lIns="41320" bIns="41320" rIns="41320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3</a:t>
                </a:r>
              </a:p>
            </p:txBody>
          </p:sp>
        </p:grpSp>
      </p:grpSp>
      <p:sp>
        <p:nvSpPr>
          <p:cNvPr name="Freeform 35" id="35"/>
          <p:cNvSpPr/>
          <p:nvPr/>
        </p:nvSpPr>
        <p:spPr>
          <a:xfrm flipH="false" flipV="false" rot="0">
            <a:off x="2002450" y="3130508"/>
            <a:ext cx="2833581" cy="3390761"/>
          </a:xfrm>
          <a:custGeom>
            <a:avLst/>
            <a:gdLst/>
            <a:ahLst/>
            <a:cxnLst/>
            <a:rect r="r" b="b" t="t" l="l"/>
            <a:pathLst>
              <a:path h="3390761" w="2833581">
                <a:moveTo>
                  <a:pt x="0" y="0"/>
                </a:moveTo>
                <a:lnTo>
                  <a:pt x="2833581" y="0"/>
                </a:lnTo>
                <a:lnTo>
                  <a:pt x="2833581" y="3390761"/>
                </a:lnTo>
                <a:lnTo>
                  <a:pt x="0" y="3390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423" r="0" b="0"/>
            </a:stretch>
          </a:blipFill>
        </p:spPr>
      </p:sp>
      <p:pic>
        <p:nvPicPr>
          <p:cNvPr name="Picture 36" id="36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19907" r="0" b="27726"/>
          <a:stretch>
            <a:fillRect/>
          </a:stretch>
        </p:blipFill>
        <p:spPr>
          <a:xfrm flipH="false" flipV="false" rot="0">
            <a:off x="7006126" y="2991627"/>
            <a:ext cx="3769256" cy="3607357"/>
          </a:xfrm>
          <a:prstGeom prst="rect">
            <a:avLst/>
          </a:prstGeom>
        </p:spPr>
      </p:pic>
      <p:sp>
        <p:nvSpPr>
          <p:cNvPr name="Freeform 37" id="37"/>
          <p:cNvSpPr/>
          <p:nvPr/>
        </p:nvSpPr>
        <p:spPr>
          <a:xfrm flipH="false" flipV="false" rot="0">
            <a:off x="12500582" y="2974837"/>
            <a:ext cx="3844516" cy="3640938"/>
          </a:xfrm>
          <a:custGeom>
            <a:avLst/>
            <a:gdLst/>
            <a:ahLst/>
            <a:cxnLst/>
            <a:rect r="r" b="b" t="t" l="l"/>
            <a:pathLst>
              <a:path h="3640938" w="3844516">
                <a:moveTo>
                  <a:pt x="0" y="0"/>
                </a:moveTo>
                <a:lnTo>
                  <a:pt x="3844516" y="0"/>
                </a:lnTo>
                <a:lnTo>
                  <a:pt x="3844516" y="3640938"/>
                </a:lnTo>
                <a:lnTo>
                  <a:pt x="0" y="36409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450" t="0" r="-46785" b="-5475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6040125" y="7357299"/>
            <a:ext cx="3025558" cy="635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8"/>
              </a:lnSpc>
            </a:pPr>
            <a:r>
              <a:rPr lang="en-US" sz="1220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rPr>
              <a:t>The interface should be very straight forward to use and it should be fairly easy to follow the signs and colors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06852" y="7331191"/>
            <a:ext cx="4372415" cy="426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8"/>
              </a:lnSpc>
            </a:pPr>
            <a:r>
              <a:rPr lang="en-US" sz="12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ought to be a wireless and portable device that can be easily and comfortably held in your hand.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8700" y="6650472"/>
            <a:ext cx="5165715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rPr>
              <a:t>Small and pocket size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994390" y="6650472"/>
            <a:ext cx="5165715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rPr>
              <a:t>Easy to use and intuitive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28700" y="1237446"/>
            <a:ext cx="9863638" cy="1335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90"/>
              </a:lnSpc>
            </a:pPr>
            <a:r>
              <a:rPr lang="en-US" sz="8972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rPr>
              <a:t>Design Principals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28700" y="9564806"/>
            <a:ext cx="412855" cy="21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8"/>
              </a:lnSpc>
            </a:pPr>
            <a:r>
              <a:rPr lang="en-US" sz="1220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404044" y="9564806"/>
            <a:ext cx="1479912" cy="21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8"/>
              </a:lnSpc>
            </a:pPr>
            <a:r>
              <a:rPr lang="en-US" sz="1220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rPr>
              <a:t>Aligned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526832" y="6650472"/>
            <a:ext cx="5165715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rPr>
              <a:t>Beautiful and slick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526832" y="7331191"/>
            <a:ext cx="3025558" cy="426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8"/>
              </a:lnSpc>
            </a:pPr>
            <a:r>
              <a:rPr lang="en-US" sz="1220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rPr>
              <a:t>It ought to be pleasing to the eyes and preferably customizable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1866" y="4436872"/>
            <a:ext cx="599689" cy="599689"/>
            <a:chOff x="0" y="0"/>
            <a:chExt cx="799585" cy="79958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99585" cy="799585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0F0F0F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27186" lIns="27186" bIns="27186" rIns="27186"/>
              <a:lstStyle/>
              <a:p>
                <a:pPr algn="ctr">
                  <a:lnSpc>
                    <a:spcPts val="2771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78989" y="178989"/>
              <a:ext cx="441606" cy="441606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F0F0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27186" lIns="27186" bIns="27186" rIns="27186"/>
              <a:lstStyle/>
              <a:p>
                <a:pPr algn="ctr">
                  <a:lnSpc>
                    <a:spcPts val="2771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15792390" y="9498131"/>
            <a:ext cx="1466910" cy="388112"/>
            <a:chOff x="0" y="0"/>
            <a:chExt cx="386347" cy="1022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6347" cy="102219"/>
            </a:xfrm>
            <a:custGeom>
              <a:avLst/>
              <a:gdLst/>
              <a:ahLst/>
              <a:cxnLst/>
              <a:rect r="r" b="b" t="t" l="l"/>
              <a:pathLst>
                <a:path h="102219" w="386347">
                  <a:moveTo>
                    <a:pt x="51109" y="0"/>
                  </a:moveTo>
                  <a:lnTo>
                    <a:pt x="335237" y="0"/>
                  </a:lnTo>
                  <a:cubicBezTo>
                    <a:pt x="348792" y="0"/>
                    <a:pt x="361792" y="5385"/>
                    <a:pt x="371377" y="14970"/>
                  </a:cubicBezTo>
                  <a:cubicBezTo>
                    <a:pt x="380962" y="24554"/>
                    <a:pt x="386347" y="37554"/>
                    <a:pt x="386347" y="51109"/>
                  </a:cubicBezTo>
                  <a:lnTo>
                    <a:pt x="386347" y="51109"/>
                  </a:lnTo>
                  <a:cubicBezTo>
                    <a:pt x="386347" y="79336"/>
                    <a:pt x="363464" y="102219"/>
                    <a:pt x="335237" y="102219"/>
                  </a:cubicBezTo>
                  <a:lnTo>
                    <a:pt x="51109" y="102219"/>
                  </a:lnTo>
                  <a:cubicBezTo>
                    <a:pt x="37554" y="102219"/>
                    <a:pt x="24554" y="96834"/>
                    <a:pt x="14970" y="87249"/>
                  </a:cubicBezTo>
                  <a:cubicBezTo>
                    <a:pt x="5385" y="77664"/>
                    <a:pt x="0" y="64664"/>
                    <a:pt x="0" y="51109"/>
                  </a:cubicBezTo>
                  <a:lnTo>
                    <a:pt x="0" y="51109"/>
                  </a:lnTo>
                  <a:cubicBezTo>
                    <a:pt x="0" y="37554"/>
                    <a:pt x="5385" y="24554"/>
                    <a:pt x="14970" y="14970"/>
                  </a:cubicBezTo>
                  <a:cubicBezTo>
                    <a:pt x="24554" y="5385"/>
                    <a:pt x="37554" y="0"/>
                    <a:pt x="51109" y="0"/>
                  </a:cubicBezTo>
                  <a:close/>
                </a:path>
              </a:pathLst>
            </a:custGeom>
            <a:solidFill>
              <a:srgbClr val="0F0F0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86347" cy="140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8"/>
                </a:lnSpc>
              </a:pPr>
              <a:r>
                <a:rPr lang="en-US" sz="1220" spc="97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NEXT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682571" y="-971467"/>
            <a:ext cx="4576729" cy="457672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0F0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V="true">
            <a:off x="0" y="3605262"/>
            <a:ext cx="22908727" cy="95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818334" y="678876"/>
            <a:ext cx="4525646" cy="8579424"/>
          </a:xfrm>
          <a:custGeom>
            <a:avLst/>
            <a:gdLst/>
            <a:ahLst/>
            <a:cxnLst/>
            <a:rect r="r" b="b" t="t" l="l"/>
            <a:pathLst>
              <a:path h="8579424" w="4525646">
                <a:moveTo>
                  <a:pt x="0" y="0"/>
                </a:moveTo>
                <a:lnTo>
                  <a:pt x="4525647" y="0"/>
                </a:lnTo>
                <a:lnTo>
                  <a:pt x="4525647" y="8579424"/>
                </a:lnTo>
                <a:lnTo>
                  <a:pt x="0" y="8579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818334" y="2029268"/>
            <a:ext cx="4433769" cy="6014585"/>
            <a:chOff x="0" y="0"/>
            <a:chExt cx="686907" cy="93181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86907" cy="931817"/>
            </a:xfrm>
            <a:custGeom>
              <a:avLst/>
              <a:gdLst/>
              <a:ahLst/>
              <a:cxnLst/>
              <a:rect r="r" b="b" t="t" l="l"/>
              <a:pathLst>
                <a:path h="931817" w="686907">
                  <a:moveTo>
                    <a:pt x="40161" y="0"/>
                  </a:moveTo>
                  <a:lnTo>
                    <a:pt x="646746" y="0"/>
                  </a:lnTo>
                  <a:cubicBezTo>
                    <a:pt x="657397" y="0"/>
                    <a:pt x="667612" y="4231"/>
                    <a:pt x="675144" y="11763"/>
                  </a:cubicBezTo>
                  <a:cubicBezTo>
                    <a:pt x="682676" y="19294"/>
                    <a:pt x="686907" y="29510"/>
                    <a:pt x="686907" y="40161"/>
                  </a:cubicBezTo>
                  <a:lnTo>
                    <a:pt x="686907" y="891656"/>
                  </a:lnTo>
                  <a:cubicBezTo>
                    <a:pt x="686907" y="902307"/>
                    <a:pt x="682676" y="912522"/>
                    <a:pt x="675144" y="920054"/>
                  </a:cubicBezTo>
                  <a:cubicBezTo>
                    <a:pt x="667612" y="927585"/>
                    <a:pt x="657397" y="931817"/>
                    <a:pt x="646746" y="931817"/>
                  </a:cubicBezTo>
                  <a:lnTo>
                    <a:pt x="40161" y="931817"/>
                  </a:lnTo>
                  <a:cubicBezTo>
                    <a:pt x="17981" y="931817"/>
                    <a:pt x="0" y="913836"/>
                    <a:pt x="0" y="891656"/>
                  </a:cubicBezTo>
                  <a:lnTo>
                    <a:pt x="0" y="40161"/>
                  </a:lnTo>
                  <a:cubicBezTo>
                    <a:pt x="0" y="29510"/>
                    <a:pt x="4231" y="19294"/>
                    <a:pt x="11763" y="11763"/>
                  </a:cubicBezTo>
                  <a:cubicBezTo>
                    <a:pt x="19294" y="4231"/>
                    <a:pt x="29510" y="0"/>
                    <a:pt x="40161" y="0"/>
                  </a:cubicBezTo>
                  <a:close/>
                </a:path>
              </a:pathLst>
            </a:custGeom>
            <a:blipFill>
              <a:blip r:embed="rId3"/>
              <a:stretch>
                <a:fillRect l="-870" t="0" r="-87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720760" y="1578723"/>
            <a:ext cx="4634801" cy="203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87"/>
              </a:lnSpc>
            </a:pPr>
            <a:r>
              <a:rPr lang="en-US" sz="13599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rPr>
              <a:t>What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20760" y="3732972"/>
            <a:ext cx="9333106" cy="203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87"/>
              </a:lnSpc>
            </a:pPr>
            <a:r>
              <a:rPr lang="en-US" sz="13599">
                <a:solidFill>
                  <a:srgbClr val="919191"/>
                </a:solidFill>
                <a:latin typeface="Poppins"/>
                <a:ea typeface="Poppins"/>
                <a:cs typeface="Poppins"/>
                <a:sym typeface="Poppins"/>
              </a:rPr>
              <a:t>Is Aligned?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9564806"/>
            <a:ext cx="412855" cy="21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8"/>
              </a:lnSpc>
            </a:pPr>
            <a:r>
              <a:rPr lang="en-US" sz="1220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404044" y="9564806"/>
            <a:ext cx="1479912" cy="21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8"/>
              </a:lnSpc>
            </a:pPr>
            <a:r>
              <a:rPr lang="en-US" sz="1220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rPr>
              <a:t>Aligned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54342" y="3821486"/>
            <a:ext cx="3841740" cy="3325772"/>
            <a:chOff x="0" y="0"/>
            <a:chExt cx="2055715" cy="17796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5715" cy="1779620"/>
            </a:xfrm>
            <a:custGeom>
              <a:avLst/>
              <a:gdLst/>
              <a:ahLst/>
              <a:cxnLst/>
              <a:rect r="r" b="b" t="t" l="l"/>
              <a:pathLst>
                <a:path h="1779620" w="2055715">
                  <a:moveTo>
                    <a:pt x="0" y="0"/>
                  </a:moveTo>
                  <a:lnTo>
                    <a:pt x="2055715" y="0"/>
                  </a:lnTo>
                  <a:lnTo>
                    <a:pt x="2055715" y="1779620"/>
                  </a:lnTo>
                  <a:lnTo>
                    <a:pt x="0" y="1779620"/>
                  </a:lnTo>
                  <a:close/>
                </a:path>
              </a:pathLst>
            </a:custGeom>
            <a:blipFill>
              <a:blip r:embed="rId2"/>
              <a:stretch>
                <a:fillRect l="-20789" t="0" r="-24096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291282" y="3805106"/>
            <a:ext cx="3939210" cy="3325772"/>
            <a:chOff x="0" y="0"/>
            <a:chExt cx="2107871" cy="17796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7871" cy="1779620"/>
            </a:xfrm>
            <a:custGeom>
              <a:avLst/>
              <a:gdLst/>
              <a:ahLst/>
              <a:cxnLst/>
              <a:rect r="r" b="b" t="t" l="l"/>
              <a:pathLst>
                <a:path h="1779620" w="2107871">
                  <a:moveTo>
                    <a:pt x="0" y="0"/>
                  </a:moveTo>
                  <a:lnTo>
                    <a:pt x="2107871" y="0"/>
                  </a:lnTo>
                  <a:lnTo>
                    <a:pt x="2107871" y="1779620"/>
                  </a:lnTo>
                  <a:lnTo>
                    <a:pt x="0" y="1779620"/>
                  </a:lnTo>
                  <a:close/>
                </a:path>
              </a:pathLst>
            </a:custGeom>
            <a:blipFill>
              <a:blip r:embed="rId3"/>
              <a:stretch>
                <a:fillRect l="-20650" t="0" r="-2065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3305" y="3805106"/>
            <a:ext cx="3944679" cy="3325772"/>
            <a:chOff x="0" y="0"/>
            <a:chExt cx="2110797" cy="17796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10797" cy="1779620"/>
            </a:xfrm>
            <a:custGeom>
              <a:avLst/>
              <a:gdLst/>
              <a:ahLst/>
              <a:cxnLst/>
              <a:rect r="r" b="b" t="t" l="l"/>
              <a:pathLst>
                <a:path h="1779620" w="2110797">
                  <a:moveTo>
                    <a:pt x="0" y="0"/>
                  </a:moveTo>
                  <a:lnTo>
                    <a:pt x="2110797" y="0"/>
                  </a:lnTo>
                  <a:lnTo>
                    <a:pt x="2110797" y="1779620"/>
                  </a:lnTo>
                  <a:lnTo>
                    <a:pt x="0" y="1779620"/>
                  </a:lnTo>
                  <a:close/>
                </a:path>
              </a:pathLst>
            </a:custGeom>
            <a:blipFill>
              <a:blip r:embed="rId4"/>
              <a:stretch>
                <a:fillRect l="-20552" t="0" r="-2055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047750"/>
            <a:ext cx="16613186" cy="1272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1"/>
              </a:lnSpc>
            </a:pPr>
            <a:r>
              <a:rPr lang="en-US" sz="85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Enclosure Modeling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760017" y="1583235"/>
            <a:ext cx="599689" cy="599689"/>
            <a:chOff x="0" y="0"/>
            <a:chExt cx="799585" cy="799585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799585" cy="799585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72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78989" y="178989"/>
              <a:ext cx="441606" cy="441606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72"/>
                  </a:lnSpc>
                </a:pPr>
              </a:p>
            </p:txBody>
          </p:sp>
        </p:grpSp>
      </p:grpSp>
      <p:sp>
        <p:nvSpPr>
          <p:cNvPr name="AutoShape 16" id="16"/>
          <p:cNvSpPr/>
          <p:nvPr/>
        </p:nvSpPr>
        <p:spPr>
          <a:xfrm flipH="true">
            <a:off x="1028700" y="2934578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15792390" y="9498131"/>
            <a:ext cx="1466910" cy="388112"/>
            <a:chOff x="0" y="0"/>
            <a:chExt cx="386347" cy="1022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6347" cy="102219"/>
            </a:xfrm>
            <a:custGeom>
              <a:avLst/>
              <a:gdLst/>
              <a:ahLst/>
              <a:cxnLst/>
              <a:rect r="r" b="b" t="t" l="l"/>
              <a:pathLst>
                <a:path h="102219" w="386347">
                  <a:moveTo>
                    <a:pt x="51109" y="0"/>
                  </a:moveTo>
                  <a:lnTo>
                    <a:pt x="335237" y="0"/>
                  </a:lnTo>
                  <a:cubicBezTo>
                    <a:pt x="348792" y="0"/>
                    <a:pt x="361792" y="5385"/>
                    <a:pt x="371377" y="14970"/>
                  </a:cubicBezTo>
                  <a:cubicBezTo>
                    <a:pt x="380962" y="24554"/>
                    <a:pt x="386347" y="37554"/>
                    <a:pt x="386347" y="51109"/>
                  </a:cubicBezTo>
                  <a:lnTo>
                    <a:pt x="386347" y="51109"/>
                  </a:lnTo>
                  <a:cubicBezTo>
                    <a:pt x="386347" y="79336"/>
                    <a:pt x="363464" y="102219"/>
                    <a:pt x="335237" y="102219"/>
                  </a:cubicBezTo>
                  <a:lnTo>
                    <a:pt x="51109" y="102219"/>
                  </a:lnTo>
                  <a:cubicBezTo>
                    <a:pt x="37554" y="102219"/>
                    <a:pt x="24554" y="96834"/>
                    <a:pt x="14970" y="87249"/>
                  </a:cubicBezTo>
                  <a:cubicBezTo>
                    <a:pt x="5385" y="77664"/>
                    <a:pt x="0" y="64664"/>
                    <a:pt x="0" y="51109"/>
                  </a:cubicBezTo>
                  <a:lnTo>
                    <a:pt x="0" y="51109"/>
                  </a:lnTo>
                  <a:cubicBezTo>
                    <a:pt x="0" y="37554"/>
                    <a:pt x="5385" y="24554"/>
                    <a:pt x="14970" y="14970"/>
                  </a:cubicBezTo>
                  <a:cubicBezTo>
                    <a:pt x="24554" y="5385"/>
                    <a:pt x="37554" y="0"/>
                    <a:pt x="5110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386347" cy="140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8"/>
                </a:lnSpc>
              </a:pPr>
              <a:r>
                <a:rPr lang="en-US" sz="1220" spc="976">
                  <a:solidFill>
                    <a:srgbClr val="0F0F0F"/>
                  </a:solidFill>
                  <a:latin typeface="Poppins"/>
                  <a:ea typeface="Poppins"/>
                  <a:cs typeface="Poppins"/>
                  <a:sym typeface="Poppins"/>
                </a:rPr>
                <a:t>NEXT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58778" y="3576330"/>
            <a:ext cx="973750" cy="973750"/>
            <a:chOff x="0" y="0"/>
            <a:chExt cx="1298333" cy="1298333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298333" cy="1298333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F0F0F">
                  <a:alpha val="40000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2176" lIns="52176" bIns="52176" rIns="52176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121144" y="121144"/>
              <a:ext cx="1056045" cy="1056045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F0F0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1320" lIns="41320" bIns="41320" rIns="41320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1</a:t>
                </a:r>
              </a:p>
            </p:txBody>
          </p:sp>
        </p:grpSp>
      </p:grpSp>
      <p:grpSp>
        <p:nvGrpSpPr>
          <p:cNvPr name="Group 27" id="27"/>
          <p:cNvGrpSpPr/>
          <p:nvPr/>
        </p:nvGrpSpPr>
        <p:grpSpPr>
          <a:xfrm rot="0">
            <a:off x="5074855" y="3576330"/>
            <a:ext cx="973750" cy="973750"/>
            <a:chOff x="0" y="0"/>
            <a:chExt cx="1298333" cy="1298333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1298333" cy="1298333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F0F0F">
                  <a:alpha val="40000"/>
                </a:srgbClr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2176" lIns="52176" bIns="52176" rIns="52176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21144" y="121144"/>
              <a:ext cx="1056045" cy="1056045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F0F0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1320" lIns="41320" bIns="41320" rIns="41320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2</a:t>
                </a:r>
              </a:p>
            </p:txBody>
          </p:sp>
        </p:grpSp>
      </p:grpSp>
      <p:grpSp>
        <p:nvGrpSpPr>
          <p:cNvPr name="Group 34" id="34"/>
          <p:cNvGrpSpPr/>
          <p:nvPr/>
        </p:nvGrpSpPr>
        <p:grpSpPr>
          <a:xfrm rot="0">
            <a:off x="9397081" y="3576330"/>
            <a:ext cx="973750" cy="973750"/>
            <a:chOff x="0" y="0"/>
            <a:chExt cx="1298333" cy="1298333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1298333" cy="1298333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F0F0F">
                  <a:alpha val="40000"/>
                </a:srgbClr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2176" lIns="52176" bIns="52176" rIns="52176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121144" y="121144"/>
              <a:ext cx="1056045" cy="1056045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F0F0F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1320" lIns="41320" bIns="41320" rIns="41320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3</a:t>
                </a:r>
              </a:p>
            </p:txBody>
          </p:sp>
        </p:grpSp>
      </p:grpSp>
      <p:sp>
        <p:nvSpPr>
          <p:cNvPr name="Freeform 41" id="41"/>
          <p:cNvSpPr/>
          <p:nvPr/>
        </p:nvSpPr>
        <p:spPr>
          <a:xfrm flipH="false" flipV="false" rot="0">
            <a:off x="13719932" y="3837865"/>
            <a:ext cx="3859594" cy="3309392"/>
          </a:xfrm>
          <a:custGeom>
            <a:avLst/>
            <a:gdLst/>
            <a:ahLst/>
            <a:cxnLst/>
            <a:rect r="r" b="b" t="t" l="l"/>
            <a:pathLst>
              <a:path h="3309392" w="3859594">
                <a:moveTo>
                  <a:pt x="0" y="0"/>
                </a:moveTo>
                <a:lnTo>
                  <a:pt x="3859594" y="0"/>
                </a:lnTo>
                <a:lnTo>
                  <a:pt x="3859594" y="3309393"/>
                </a:lnTo>
                <a:lnTo>
                  <a:pt x="0" y="3309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823" t="-28006" r="-8955" b="-18166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023305" y="3245544"/>
            <a:ext cx="12500575" cy="21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8"/>
              </a:lnSpc>
            </a:pPr>
            <a:r>
              <a:rPr lang="en-US" sz="12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There are Four distinct versions of the enclosure, each tailored for size and user-friendliness.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676744" y="7260564"/>
            <a:ext cx="3440938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Buttons on the side + details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719932" y="7282362"/>
            <a:ext cx="3440938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Changing the Height and size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291282" y="7282362"/>
            <a:ext cx="3939210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Adding physical signifiers 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23305" y="7282362"/>
            <a:ext cx="3944679" cy="169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Seamless integration with buttons 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28700" y="9564806"/>
            <a:ext cx="412855" cy="21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8"/>
              </a:lnSpc>
            </a:pPr>
            <a:r>
              <a:rPr lang="en-US" sz="12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404044" y="9564806"/>
            <a:ext cx="1479912" cy="21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8"/>
              </a:lnSpc>
            </a:pPr>
            <a:r>
              <a:rPr lang="en-US" sz="12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Aligned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3500857" y="3576330"/>
            <a:ext cx="973750" cy="973750"/>
            <a:chOff x="0" y="0"/>
            <a:chExt cx="1298333" cy="1298333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0" y="0"/>
              <a:ext cx="1298333" cy="1298333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F0F0F">
                  <a:alpha val="40000"/>
                </a:srgbClr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2176" lIns="52176" bIns="52176" rIns="52176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121144" y="121144"/>
              <a:ext cx="1056045" cy="1056045"/>
              <a:chOff x="0" y="0"/>
              <a:chExt cx="812800" cy="8128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F0F0F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1320" lIns="41320" bIns="41320" rIns="41320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4</a:t>
                </a:r>
              </a:p>
            </p:txBody>
          </p:sp>
        </p:grpSp>
      </p:grp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5127" y="842978"/>
            <a:ext cx="599689" cy="599689"/>
            <a:chOff x="0" y="0"/>
            <a:chExt cx="799585" cy="79958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99585" cy="799585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0F0F0F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27186" lIns="27186" bIns="27186" rIns="27186"/>
              <a:lstStyle/>
              <a:p>
                <a:pPr algn="ctr">
                  <a:lnSpc>
                    <a:spcPts val="2771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78989" y="178989"/>
              <a:ext cx="441606" cy="441606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F0F0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27186" lIns="27186" bIns="27186" rIns="27186"/>
              <a:lstStyle/>
              <a:p>
                <a:pPr algn="ctr">
                  <a:lnSpc>
                    <a:spcPts val="2771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15792390" y="9498131"/>
            <a:ext cx="1466910" cy="388112"/>
            <a:chOff x="0" y="0"/>
            <a:chExt cx="386347" cy="1022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6347" cy="102219"/>
            </a:xfrm>
            <a:custGeom>
              <a:avLst/>
              <a:gdLst/>
              <a:ahLst/>
              <a:cxnLst/>
              <a:rect r="r" b="b" t="t" l="l"/>
              <a:pathLst>
                <a:path h="102219" w="386347">
                  <a:moveTo>
                    <a:pt x="51109" y="0"/>
                  </a:moveTo>
                  <a:lnTo>
                    <a:pt x="335237" y="0"/>
                  </a:lnTo>
                  <a:cubicBezTo>
                    <a:pt x="348792" y="0"/>
                    <a:pt x="361792" y="5385"/>
                    <a:pt x="371377" y="14970"/>
                  </a:cubicBezTo>
                  <a:cubicBezTo>
                    <a:pt x="380962" y="24554"/>
                    <a:pt x="386347" y="37554"/>
                    <a:pt x="386347" y="51109"/>
                  </a:cubicBezTo>
                  <a:lnTo>
                    <a:pt x="386347" y="51109"/>
                  </a:lnTo>
                  <a:cubicBezTo>
                    <a:pt x="386347" y="79336"/>
                    <a:pt x="363464" y="102219"/>
                    <a:pt x="335237" y="102219"/>
                  </a:cubicBezTo>
                  <a:lnTo>
                    <a:pt x="51109" y="102219"/>
                  </a:lnTo>
                  <a:cubicBezTo>
                    <a:pt x="37554" y="102219"/>
                    <a:pt x="24554" y="96834"/>
                    <a:pt x="14970" y="87249"/>
                  </a:cubicBezTo>
                  <a:cubicBezTo>
                    <a:pt x="5385" y="77664"/>
                    <a:pt x="0" y="64664"/>
                    <a:pt x="0" y="51109"/>
                  </a:cubicBezTo>
                  <a:lnTo>
                    <a:pt x="0" y="51109"/>
                  </a:lnTo>
                  <a:cubicBezTo>
                    <a:pt x="0" y="37554"/>
                    <a:pt x="5385" y="24554"/>
                    <a:pt x="14970" y="14970"/>
                  </a:cubicBezTo>
                  <a:cubicBezTo>
                    <a:pt x="24554" y="5385"/>
                    <a:pt x="37554" y="0"/>
                    <a:pt x="51109" y="0"/>
                  </a:cubicBezTo>
                  <a:close/>
                </a:path>
              </a:pathLst>
            </a:custGeom>
            <a:solidFill>
              <a:srgbClr val="0F0F0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86347" cy="140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8"/>
                </a:lnSpc>
              </a:pPr>
              <a:r>
                <a:rPr lang="en-US" sz="1220" spc="97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NEXT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55140" y="2786962"/>
            <a:ext cx="879988" cy="879988"/>
            <a:chOff x="0" y="0"/>
            <a:chExt cx="1173317" cy="1173317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173317" cy="1173317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F0F0F">
                  <a:alpha val="40000"/>
                </a:srgbClr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2176" lIns="52176" bIns="52176" rIns="52176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09479" y="109479"/>
              <a:ext cx="954359" cy="954359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F0F0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1320" lIns="41320" bIns="41320" rIns="41320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1</a:t>
                </a: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355140" y="4263512"/>
            <a:ext cx="879988" cy="879988"/>
            <a:chOff x="0" y="0"/>
            <a:chExt cx="1173317" cy="1173317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173317" cy="1173317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F0F0F">
                  <a:alpha val="40000"/>
                </a:srgbClr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2176" lIns="52176" bIns="52176" rIns="52176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109479" y="109479"/>
              <a:ext cx="954359" cy="954359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F0F0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1320" lIns="41320" bIns="41320" rIns="41320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2</a:t>
                </a:r>
              </a:p>
            </p:txBody>
          </p:sp>
        </p:grpSp>
      </p:grpSp>
      <p:grpSp>
        <p:nvGrpSpPr>
          <p:cNvPr name="Group 26" id="26"/>
          <p:cNvGrpSpPr/>
          <p:nvPr/>
        </p:nvGrpSpPr>
        <p:grpSpPr>
          <a:xfrm rot="0">
            <a:off x="355140" y="5717959"/>
            <a:ext cx="879988" cy="879988"/>
            <a:chOff x="0" y="0"/>
            <a:chExt cx="1173317" cy="1173317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1173317" cy="1173317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F0F0F">
                  <a:alpha val="40000"/>
                </a:srgbClr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2176" lIns="52176" bIns="52176" rIns="52176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109479" y="109479"/>
              <a:ext cx="954359" cy="954359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F0F0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1320" lIns="41320" bIns="41320" rIns="41320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3</a:t>
                </a:r>
              </a:p>
            </p:txBody>
          </p:sp>
        </p:grpSp>
      </p:grpSp>
      <p:sp>
        <p:nvSpPr>
          <p:cNvPr name="AutoShape 33" id="33"/>
          <p:cNvSpPr/>
          <p:nvPr/>
        </p:nvSpPr>
        <p:spPr>
          <a:xfrm flipH="true">
            <a:off x="8703828" y="8220680"/>
            <a:ext cx="8555472" cy="0"/>
          </a:xfrm>
          <a:prstGeom prst="line">
            <a:avLst/>
          </a:prstGeom>
          <a:ln cap="flat" w="9525">
            <a:solidFill>
              <a:srgbClr val="0F0F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13230644" y="5608536"/>
            <a:ext cx="4028656" cy="2407122"/>
          </a:xfrm>
          <a:custGeom>
            <a:avLst/>
            <a:gdLst/>
            <a:ahLst/>
            <a:cxnLst/>
            <a:rect r="r" b="b" t="t" l="l"/>
            <a:pathLst>
              <a:path h="2407122" w="4028656">
                <a:moveTo>
                  <a:pt x="0" y="0"/>
                </a:moveTo>
                <a:lnTo>
                  <a:pt x="4028656" y="0"/>
                </a:lnTo>
                <a:lnTo>
                  <a:pt x="4028656" y="2407122"/>
                </a:lnTo>
                <a:lnTo>
                  <a:pt x="0" y="2407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703828" y="5622809"/>
            <a:ext cx="4004768" cy="2392849"/>
          </a:xfrm>
          <a:custGeom>
            <a:avLst/>
            <a:gdLst/>
            <a:ahLst/>
            <a:cxnLst/>
            <a:rect r="r" b="b" t="t" l="l"/>
            <a:pathLst>
              <a:path h="2392849" w="4004768">
                <a:moveTo>
                  <a:pt x="0" y="0"/>
                </a:moveTo>
                <a:lnTo>
                  <a:pt x="4004769" y="0"/>
                </a:lnTo>
                <a:lnTo>
                  <a:pt x="4004769" y="2392849"/>
                </a:lnTo>
                <a:lnTo>
                  <a:pt x="0" y="2392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8703828" y="835916"/>
            <a:ext cx="8555472" cy="4572595"/>
          </a:xfrm>
          <a:custGeom>
            <a:avLst/>
            <a:gdLst/>
            <a:ahLst/>
            <a:cxnLst/>
            <a:rect r="r" b="b" t="t" l="l"/>
            <a:pathLst>
              <a:path h="4572595" w="8555472">
                <a:moveTo>
                  <a:pt x="0" y="0"/>
                </a:moveTo>
                <a:lnTo>
                  <a:pt x="8555472" y="0"/>
                </a:lnTo>
                <a:lnTo>
                  <a:pt x="8555472" y="4572595"/>
                </a:lnTo>
                <a:lnTo>
                  <a:pt x="0" y="4572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70" r="0" b="-42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2052859" y="563229"/>
            <a:ext cx="5841844" cy="2123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5"/>
              </a:lnSpc>
            </a:pPr>
            <a:r>
              <a:rPr lang="en-US" sz="7375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rPr>
              <a:t>The Challenges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28700" y="3405512"/>
            <a:ext cx="6206967" cy="79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8"/>
              </a:lnSpc>
            </a:pPr>
            <a:r>
              <a:rPr lang="en-US" sz="2291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rPr>
              <a:t>Efficient arrangement of all the components in small space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8700" y="4918923"/>
            <a:ext cx="5403423" cy="79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8"/>
              </a:lnSpc>
            </a:pPr>
            <a:r>
              <a:rPr lang="en-US" sz="2291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rPr>
              <a:t>Including the battery and the charger module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8700" y="9564806"/>
            <a:ext cx="412855" cy="21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8"/>
              </a:lnSpc>
            </a:pPr>
            <a:r>
              <a:rPr lang="en-US" sz="1220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404044" y="9564806"/>
            <a:ext cx="1479912" cy="21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8"/>
              </a:lnSpc>
            </a:pPr>
            <a:r>
              <a:rPr lang="en-US" sz="1220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rPr>
              <a:t>Aligned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28700" y="6260884"/>
            <a:ext cx="5403423" cy="79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8"/>
              </a:lnSpc>
            </a:pPr>
            <a:r>
              <a:rPr lang="en-US" sz="2291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rPr>
              <a:t>The fixings and accessibility to the Key components</a:t>
            </a: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805106"/>
            <a:ext cx="2529709" cy="3325772"/>
            <a:chOff x="0" y="0"/>
            <a:chExt cx="1353647" cy="17796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3647" cy="1779620"/>
            </a:xfrm>
            <a:custGeom>
              <a:avLst/>
              <a:gdLst/>
              <a:ahLst/>
              <a:cxnLst/>
              <a:rect r="r" b="b" t="t" l="l"/>
              <a:pathLst>
                <a:path h="1779620" w="1353647">
                  <a:moveTo>
                    <a:pt x="0" y="0"/>
                  </a:moveTo>
                  <a:lnTo>
                    <a:pt x="1353647" y="0"/>
                  </a:lnTo>
                  <a:lnTo>
                    <a:pt x="1353647" y="1779620"/>
                  </a:lnTo>
                  <a:lnTo>
                    <a:pt x="0" y="1779620"/>
                  </a:lnTo>
                  <a:close/>
                </a:path>
              </a:pathLst>
            </a:custGeom>
            <a:blipFill>
              <a:blip r:embed="rId2"/>
              <a:stretch>
                <a:fillRect l="0" t="-709" r="0" b="-70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212068" y="3805106"/>
            <a:ext cx="2935984" cy="3325772"/>
            <a:chOff x="0" y="0"/>
            <a:chExt cx="1571045" cy="17796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71045" cy="1779620"/>
            </a:xfrm>
            <a:custGeom>
              <a:avLst/>
              <a:gdLst/>
              <a:ahLst/>
              <a:cxnLst/>
              <a:rect r="r" b="b" t="t" l="l"/>
              <a:pathLst>
                <a:path h="1779620" w="1571045">
                  <a:moveTo>
                    <a:pt x="0" y="0"/>
                  </a:moveTo>
                  <a:lnTo>
                    <a:pt x="1571045" y="0"/>
                  </a:lnTo>
                  <a:lnTo>
                    <a:pt x="1571045" y="1779620"/>
                  </a:lnTo>
                  <a:lnTo>
                    <a:pt x="0" y="1779620"/>
                  </a:lnTo>
                  <a:close/>
                </a:path>
              </a:pathLst>
            </a:custGeom>
            <a:blipFill>
              <a:blip r:embed="rId3"/>
              <a:stretch>
                <a:fillRect l="0" t="-8853" r="0" b="-885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684527" y="3805106"/>
            <a:ext cx="4059786" cy="3325772"/>
            <a:chOff x="0" y="0"/>
            <a:chExt cx="2172391" cy="17796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72391" cy="1779620"/>
            </a:xfrm>
            <a:custGeom>
              <a:avLst/>
              <a:gdLst/>
              <a:ahLst/>
              <a:cxnLst/>
              <a:rect r="r" b="b" t="t" l="l"/>
              <a:pathLst>
                <a:path h="1779620" w="2172391">
                  <a:moveTo>
                    <a:pt x="0" y="0"/>
                  </a:moveTo>
                  <a:lnTo>
                    <a:pt x="2172391" y="0"/>
                  </a:lnTo>
                  <a:lnTo>
                    <a:pt x="2172391" y="1779620"/>
                  </a:lnTo>
                  <a:lnTo>
                    <a:pt x="0" y="1779620"/>
                  </a:lnTo>
                  <a:close/>
                </a:path>
              </a:pathLst>
            </a:custGeom>
            <a:blipFill>
              <a:blip r:embed="rId4"/>
              <a:stretch>
                <a:fillRect l="-22817" t="0" r="-22817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722365"/>
            <a:ext cx="16230600" cy="243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1"/>
              </a:lnSpc>
            </a:pPr>
            <a:r>
              <a:rPr lang="en-US" sz="85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Prototype </a:t>
            </a:r>
          </a:p>
          <a:p>
            <a:pPr algn="l">
              <a:lnSpc>
                <a:spcPts val="9181"/>
              </a:lnSpc>
            </a:pPr>
            <a:r>
              <a:rPr lang="en-US" sz="85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Developments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760017" y="1583235"/>
            <a:ext cx="599689" cy="599689"/>
            <a:chOff x="0" y="0"/>
            <a:chExt cx="799585" cy="799585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799585" cy="799585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72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78989" y="178989"/>
              <a:ext cx="441606" cy="441606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72"/>
                  </a:lnSpc>
                </a:pPr>
              </a:p>
            </p:txBody>
          </p:sp>
        </p:grpSp>
      </p:grpSp>
      <p:sp>
        <p:nvSpPr>
          <p:cNvPr name="AutoShape 16" id="16"/>
          <p:cNvSpPr/>
          <p:nvPr/>
        </p:nvSpPr>
        <p:spPr>
          <a:xfrm flipH="true">
            <a:off x="1028700" y="2934578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15792390" y="9498131"/>
            <a:ext cx="1466910" cy="388112"/>
            <a:chOff x="0" y="0"/>
            <a:chExt cx="386347" cy="1022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6347" cy="102219"/>
            </a:xfrm>
            <a:custGeom>
              <a:avLst/>
              <a:gdLst/>
              <a:ahLst/>
              <a:cxnLst/>
              <a:rect r="r" b="b" t="t" l="l"/>
              <a:pathLst>
                <a:path h="102219" w="386347">
                  <a:moveTo>
                    <a:pt x="51109" y="0"/>
                  </a:moveTo>
                  <a:lnTo>
                    <a:pt x="335237" y="0"/>
                  </a:lnTo>
                  <a:cubicBezTo>
                    <a:pt x="348792" y="0"/>
                    <a:pt x="361792" y="5385"/>
                    <a:pt x="371377" y="14970"/>
                  </a:cubicBezTo>
                  <a:cubicBezTo>
                    <a:pt x="380962" y="24554"/>
                    <a:pt x="386347" y="37554"/>
                    <a:pt x="386347" y="51109"/>
                  </a:cubicBezTo>
                  <a:lnTo>
                    <a:pt x="386347" y="51109"/>
                  </a:lnTo>
                  <a:cubicBezTo>
                    <a:pt x="386347" y="79336"/>
                    <a:pt x="363464" y="102219"/>
                    <a:pt x="335237" y="102219"/>
                  </a:cubicBezTo>
                  <a:lnTo>
                    <a:pt x="51109" y="102219"/>
                  </a:lnTo>
                  <a:cubicBezTo>
                    <a:pt x="37554" y="102219"/>
                    <a:pt x="24554" y="96834"/>
                    <a:pt x="14970" y="87249"/>
                  </a:cubicBezTo>
                  <a:cubicBezTo>
                    <a:pt x="5385" y="77664"/>
                    <a:pt x="0" y="64664"/>
                    <a:pt x="0" y="51109"/>
                  </a:cubicBezTo>
                  <a:lnTo>
                    <a:pt x="0" y="51109"/>
                  </a:lnTo>
                  <a:cubicBezTo>
                    <a:pt x="0" y="37554"/>
                    <a:pt x="5385" y="24554"/>
                    <a:pt x="14970" y="14970"/>
                  </a:cubicBezTo>
                  <a:cubicBezTo>
                    <a:pt x="24554" y="5385"/>
                    <a:pt x="37554" y="0"/>
                    <a:pt x="5110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386347" cy="140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8"/>
                </a:lnSpc>
              </a:pPr>
              <a:r>
                <a:rPr lang="en-US" sz="1220" spc="976">
                  <a:solidFill>
                    <a:srgbClr val="0F0F0F"/>
                  </a:solidFill>
                  <a:latin typeface="Poppins"/>
                  <a:ea typeface="Poppins"/>
                  <a:cs typeface="Poppins"/>
                  <a:sym typeface="Poppins"/>
                </a:rPr>
                <a:t>NEXT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2280788" y="3805106"/>
            <a:ext cx="4767719" cy="3305209"/>
          </a:xfrm>
          <a:custGeom>
            <a:avLst/>
            <a:gdLst/>
            <a:ahLst/>
            <a:cxnLst/>
            <a:rect r="r" b="b" t="t" l="l"/>
            <a:pathLst>
              <a:path h="3305209" w="4767719">
                <a:moveTo>
                  <a:pt x="0" y="0"/>
                </a:moveTo>
                <a:lnTo>
                  <a:pt x="4767718" y="0"/>
                </a:lnTo>
                <a:lnTo>
                  <a:pt x="4767718" y="3305209"/>
                </a:lnTo>
                <a:lnTo>
                  <a:pt x="0" y="33052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5814" r="0" b="-46517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3305" y="7260564"/>
            <a:ext cx="3292804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Initial Paper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Prototype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212068" y="7260564"/>
            <a:ext cx="2935984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Testing Acrylic diffuser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66736" y="7260564"/>
            <a:ext cx="4077577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Refined Prototype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80788" y="7260564"/>
            <a:ext cx="4077577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Final Prototype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9564806"/>
            <a:ext cx="412855" cy="21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8"/>
              </a:lnSpc>
            </a:pPr>
            <a:r>
              <a:rPr lang="en-US" sz="12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404044" y="9564806"/>
            <a:ext cx="1479912" cy="21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8"/>
              </a:lnSpc>
            </a:pPr>
            <a:r>
              <a:rPr lang="en-US" sz="12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Aligned</a:t>
            </a:r>
          </a:p>
        </p:txBody>
      </p: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24293" y="5844127"/>
            <a:ext cx="9735007" cy="973500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13505"/>
          <a:stretch>
            <a:fillRect/>
          </a:stretch>
        </p:blipFill>
        <p:spPr>
          <a:xfrm flipH="false" flipV="false" rot="0">
            <a:off x="1828800" y="1437325"/>
            <a:ext cx="14630400" cy="711814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390930" y="8721613"/>
            <a:ext cx="8068270" cy="124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73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Aligned Explosion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171450"/>
            <a:ext cx="9315450" cy="10629900"/>
            <a:chOff x="0" y="0"/>
            <a:chExt cx="12420600" cy="141732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322" t="0" r="37254" b="0"/>
            <a:stretch>
              <a:fillRect/>
            </a:stretch>
          </p:blipFill>
          <p:spPr>
            <a:xfrm flipH="false" flipV="false">
              <a:off x="0" y="0"/>
              <a:ext cx="12420600" cy="141732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-5400000">
            <a:off x="13996500" y="5016216"/>
            <a:ext cx="6271031" cy="254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32">
                <a:solidFill>
                  <a:srgbClr val="F8F6EF"/>
                </a:solidFill>
                <a:latin typeface="Garet"/>
                <a:ea typeface="Garet"/>
                <a:cs typeface="Garet"/>
                <a:sym typeface="Garet"/>
              </a:rPr>
              <a:t>09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314450"/>
            <a:ext cx="8115300" cy="1228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 spc="-499">
                <a:solidFill>
                  <a:srgbClr val="E1E1D7"/>
                </a:solidFill>
                <a:latin typeface="Garet"/>
                <a:ea typeface="Garet"/>
                <a:cs typeface="Garet"/>
                <a:sym typeface="Garet"/>
              </a:rPr>
              <a:t>Limitation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0197" y="4237525"/>
            <a:ext cx="8933803" cy="448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Batteries do not provide power for too long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Circuit integrated with many wires</a:t>
            </a:r>
          </a:p>
          <a:p>
            <a:pPr algn="l" marL="1554477" indent="-518159" lvl="2">
              <a:lnSpc>
                <a:spcPts val="5039"/>
              </a:lnSpc>
              <a:buFont typeface="Arial"/>
              <a:buChar char="⚬"/>
            </a:pPr>
            <a:r>
              <a:rPr lang="en-US" sz="3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Circuit Heat Dissipation &amp; lose connection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long-distance range</a:t>
            </a:r>
          </a:p>
          <a:p>
            <a:pPr algn="l">
              <a:lnSpc>
                <a:spcPts val="503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6573" y="159703"/>
            <a:ext cx="1185386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Development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43736" y="3670536"/>
            <a:ext cx="12964401" cy="353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Using </a:t>
            </a: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PCB instead wire-based circuit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Enrich emotional expression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Better app UI/UX to enhance user experience</a:t>
            </a:r>
          </a:p>
          <a:p>
            <a:pPr algn="l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Instead of 1 - 1 device, 1 - mutilple devices</a:t>
            </a:r>
          </a:p>
        </p:txBody>
      </p:sp>
    </p:spTree>
  </p:cSld>
  <p:clrMapOvr>
    <a:masterClrMapping/>
  </p:clrMapOvr>
  <p:transition spd="slow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62812" y="1599493"/>
            <a:ext cx="6352698" cy="2930182"/>
          </a:xfrm>
          <a:custGeom>
            <a:avLst/>
            <a:gdLst/>
            <a:ahLst/>
            <a:cxnLst/>
            <a:rect r="r" b="b" t="t" l="l"/>
            <a:pathLst>
              <a:path h="2930182" w="6352698">
                <a:moveTo>
                  <a:pt x="0" y="0"/>
                </a:moveTo>
                <a:lnTo>
                  <a:pt x="6352698" y="0"/>
                </a:lnTo>
                <a:lnTo>
                  <a:pt x="6352698" y="2930182"/>
                </a:lnTo>
                <a:lnTo>
                  <a:pt x="0" y="2930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45119" y="215654"/>
            <a:ext cx="10599981" cy="179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422"/>
              </a:lnSpc>
            </a:pPr>
            <a:r>
              <a:rPr lang="en-US" sz="13696" spc="-684">
                <a:solidFill>
                  <a:srgbClr val="7D7D7A"/>
                </a:solidFill>
                <a:latin typeface="Garet"/>
                <a:ea typeface="Garet"/>
                <a:cs typeface="Garet"/>
                <a:sym typeface="Garet"/>
              </a:rPr>
              <a:t>ALIGNED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83864"/>
            <a:ext cx="6316419" cy="1824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52"/>
              </a:lnSpc>
              <a:spcBef>
                <a:spcPct val="0"/>
              </a:spcBef>
            </a:pPr>
            <a:r>
              <a:rPr lang="en-US" sz="101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Reflection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3795" y="3701020"/>
            <a:ext cx="15193927" cy="5393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45383" indent="-472691" lvl="1">
              <a:lnSpc>
                <a:spcPts val="6130"/>
              </a:lnSpc>
              <a:buFont typeface="Arial"/>
              <a:buChar char="•"/>
            </a:pPr>
            <a:r>
              <a:rPr lang="en-US" sz="43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More experience in team work</a:t>
            </a:r>
          </a:p>
          <a:p>
            <a:pPr algn="l" marL="1890766" indent="-630255" lvl="2">
              <a:lnSpc>
                <a:spcPts val="6130"/>
              </a:lnSpc>
              <a:buFont typeface="Arial"/>
              <a:buChar char="⚬"/>
            </a:pPr>
            <a:r>
              <a:rPr lang="en-US" sz="43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Skills development (Design &amp; Hardware &amp; Software &amp; communication)</a:t>
            </a:r>
          </a:p>
          <a:p>
            <a:pPr algn="l" marL="1890766" indent="-630255" lvl="2">
              <a:lnSpc>
                <a:spcPts val="6130"/>
              </a:lnSpc>
              <a:buFont typeface="Arial"/>
              <a:buChar char="⚬"/>
            </a:pPr>
            <a:r>
              <a:rPr lang="en-US" sz="43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Clear DDL setting and work distribution</a:t>
            </a:r>
          </a:p>
          <a:p>
            <a:pPr algn="l" marL="945383" indent="-472691" lvl="1">
              <a:lnSpc>
                <a:spcPts val="6130"/>
              </a:lnSpc>
              <a:buFont typeface="Arial"/>
              <a:buChar char="•"/>
            </a:pPr>
            <a:r>
              <a:rPr lang="en-US" sz="43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Feasible changes towards overall objectives</a:t>
            </a:r>
          </a:p>
          <a:p>
            <a:pPr algn="l" marL="945383" indent="-472691" lvl="1">
              <a:lnSpc>
                <a:spcPts val="6130"/>
              </a:lnSpc>
              <a:buFont typeface="Arial"/>
              <a:buChar char="•"/>
            </a:pPr>
            <a:r>
              <a:rPr lang="en-US" sz="43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Creative “plan B”</a:t>
            </a:r>
          </a:p>
          <a:p>
            <a:pPr algn="l" marL="945383" indent="-472691" lvl="1">
              <a:lnSpc>
                <a:spcPts val="6130"/>
              </a:lnSpc>
              <a:buFont typeface="Arial"/>
              <a:buChar char="•"/>
            </a:pPr>
            <a:r>
              <a:rPr lang="en-US" sz="43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Achieve all the target functions</a:t>
            </a:r>
          </a:p>
        </p:txBody>
      </p:sp>
    </p:spTree>
  </p:cSld>
  <p:clrMapOvr>
    <a:masterClrMapping/>
  </p:clrMapOvr>
  <p:transition spd="slow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-171450"/>
            <a:ext cx="18669000" cy="10629900"/>
            <a:chOff x="0" y="0"/>
            <a:chExt cx="24892000" cy="141732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269" r="0" b="7269"/>
            <a:stretch>
              <a:fillRect/>
            </a:stretch>
          </p:blipFill>
          <p:spPr>
            <a:xfrm flipH="false" flipV="false">
              <a:off x="0" y="0"/>
              <a:ext cx="24892000" cy="141732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-5400000">
            <a:off x="13996500" y="5016216"/>
            <a:ext cx="6271031" cy="254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32">
                <a:solidFill>
                  <a:srgbClr val="F8F6EF"/>
                </a:solidFill>
                <a:latin typeface="Garet"/>
                <a:ea typeface="Garet"/>
                <a:cs typeface="Garet"/>
                <a:sym typeface="Garet"/>
              </a:rPr>
              <a:t>07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01641" y="4435955"/>
            <a:ext cx="10532418" cy="179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22"/>
              </a:lnSpc>
            </a:pPr>
            <a:r>
              <a:rPr lang="en-US" sz="13696" spc="-684">
                <a:solidFill>
                  <a:srgbClr val="E1E1D7"/>
                </a:solidFill>
                <a:latin typeface="Garet"/>
                <a:ea typeface="Garet"/>
                <a:cs typeface="Garet"/>
                <a:sym typeface="Garet"/>
              </a:rPr>
              <a:t>REFERENCES</a:t>
            </a:r>
          </a:p>
        </p:txBody>
      </p:sp>
    </p:spTree>
  </p:cSld>
  <p:clrMapOvr>
    <a:masterClrMapping/>
  </p:clrMapOvr>
  <p:transition spd="slow">
    <p:push dir="l"/>
  </p:transition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025"/>
            <a:ext cx="16230600" cy="671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Chien, W.-C., &amp; Bardzell, J. (2017). Technology-mediated relationship maintenance in romantic long-distance relationships: An autoethnographical research through design. Proceedings of the 2017 CHI Conference on Human Factors in Computing Systems (pp. 4873-4884).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Ishii, H., &amp; Ullmer, B. (2021). Tangible interfaces for ambient intimacy:  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Light-based communication in distant friendships. *Proceedings of the ACM on Human-Computer Interaction*, 5(CSCW2), 1-24. 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Wilson, T.D., &amp; Brooks, R.L. (2020). Silent connections: How ambient technologies reshape paternal bonds. *Journal of Family Psychology, 34*(8), 1123-1135.  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https://www.suunto.com/en-gb/Product-search/See-all-compasses/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https://en.lovebox.love/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https://feelhey.com/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77" r="0" b="-2777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615457" y="9258300"/>
            <a:ext cx="1481196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156879" y="7347361"/>
            <a:ext cx="650041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 !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13721989" y="5707491"/>
            <a:ext cx="5246826" cy="216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4"/>
              </a:lnSpc>
            </a:pPr>
            <a:r>
              <a:rPr lang="en-US" sz="1338" spc="26">
                <a:solidFill>
                  <a:srgbClr val="E1E1D7"/>
                </a:solidFill>
                <a:latin typeface="Garet"/>
                <a:ea typeface="Garet"/>
                <a:cs typeface="Garet"/>
                <a:sym typeface="Garet"/>
              </a:rPr>
              <a:t>06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345119" y="215654"/>
            <a:ext cx="10599981" cy="179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422"/>
              </a:lnSpc>
            </a:pPr>
            <a:r>
              <a:rPr lang="en-US" sz="13696" spc="-684">
                <a:solidFill>
                  <a:srgbClr val="7D7D7A"/>
                </a:solidFill>
                <a:latin typeface="Garet"/>
                <a:ea typeface="Garet"/>
                <a:cs typeface="Garet"/>
                <a:sym typeface="Garet"/>
              </a:rPr>
              <a:t>ALIGNED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0432" y="9411043"/>
            <a:ext cx="2419747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  <a:spcBef>
                <a:spcPct val="0"/>
              </a:spcBef>
            </a:pPr>
            <a:r>
              <a:rPr lang="en-US" sz="1000" spc="2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PHOTO GENERATED USING COPILOT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055239"/>
            <a:ext cx="16916400" cy="2695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795"/>
              </a:lnSpc>
            </a:pPr>
            <a:r>
              <a:rPr lang="en-US" sz="13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VIDEO INTRO</a:t>
            </a:r>
          </a:p>
          <a:p>
            <a:pPr algn="l">
              <a:lnSpc>
                <a:spcPts val="5509"/>
              </a:lnSpc>
            </a:pPr>
            <a:r>
              <a:rPr lang="en-US" sz="51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WHAT IS ALIGNED?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75431" y="2796769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81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1450" y="2987269"/>
            <a:ext cx="6442481" cy="6271031"/>
            <a:chOff x="0" y="0"/>
            <a:chExt cx="8589974" cy="8361374"/>
          </a:xfrm>
        </p:grpSpPr>
        <p:pic>
          <p:nvPicPr>
            <p:cNvPr name="Picture 6" id="6">
              <a:hlinkClick action="ppaction://media"/>
            </p:cNvPr>
            <p:cNvPicPr>
              <a:picLocks noChangeAspect="true"/>
            </p:cNvPicPr>
            <p:nvPr>
              <a:videoFile r:link="rId3"/>
              <p:extLst>
                <p:ext uri="{DAA4B4D4-6D71-4841-9C94-3DE7FCFB9230}">
                  <p14:media xmlns:p14="http://schemas.microsoft.com/office/powerpoint/2010/main" r:embed="rId4"/>
                </p:ext>
              </p:extLst>
            </p:nvPr>
          </p:nvPicPr>
          <p:blipFill>
            <a:blip r:embed="rId2"/>
            <a:srcRect l="0" t="23369" r="0" b="23369"/>
            <a:stretch>
              <a:fillRect/>
            </a:stretch>
          </p:blipFill>
          <p:spPr>
            <a:xfrm flipH="false" flipV="false">
              <a:off x="0" y="0"/>
              <a:ext cx="8589974" cy="8361374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7967922" y="4267987"/>
            <a:ext cx="721744" cy="721744"/>
          </a:xfrm>
          <a:custGeom>
            <a:avLst/>
            <a:gdLst/>
            <a:ahLst/>
            <a:cxnLst/>
            <a:rect r="r" b="b" t="t" l="l"/>
            <a:pathLst>
              <a:path h="721744" w="721744">
                <a:moveTo>
                  <a:pt x="0" y="0"/>
                </a:moveTo>
                <a:lnTo>
                  <a:pt x="721744" y="0"/>
                </a:lnTo>
                <a:lnTo>
                  <a:pt x="721744" y="721744"/>
                </a:lnTo>
                <a:lnTo>
                  <a:pt x="0" y="7217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874113">
            <a:off x="7914638" y="7966078"/>
            <a:ext cx="780497" cy="449850"/>
          </a:xfrm>
          <a:custGeom>
            <a:avLst/>
            <a:gdLst/>
            <a:ahLst/>
            <a:cxnLst/>
            <a:rect r="r" b="b" t="t" l="l"/>
            <a:pathLst>
              <a:path h="449850" w="780497">
                <a:moveTo>
                  <a:pt x="0" y="0"/>
                </a:moveTo>
                <a:lnTo>
                  <a:pt x="780497" y="0"/>
                </a:lnTo>
                <a:lnTo>
                  <a:pt x="780497" y="449850"/>
                </a:lnTo>
                <a:lnTo>
                  <a:pt x="0" y="4498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975780" y="6077212"/>
            <a:ext cx="713886" cy="713886"/>
          </a:xfrm>
          <a:custGeom>
            <a:avLst/>
            <a:gdLst/>
            <a:ahLst/>
            <a:cxnLst/>
            <a:rect r="r" b="b" t="t" l="l"/>
            <a:pathLst>
              <a:path h="713886" w="713886">
                <a:moveTo>
                  <a:pt x="0" y="0"/>
                </a:moveTo>
                <a:lnTo>
                  <a:pt x="713886" y="0"/>
                </a:lnTo>
                <a:lnTo>
                  <a:pt x="713886" y="713886"/>
                </a:lnTo>
                <a:lnTo>
                  <a:pt x="0" y="7138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933383" y="4267987"/>
            <a:ext cx="705273" cy="669368"/>
          </a:xfrm>
          <a:custGeom>
            <a:avLst/>
            <a:gdLst/>
            <a:ahLst/>
            <a:cxnLst/>
            <a:rect r="r" b="b" t="t" l="l"/>
            <a:pathLst>
              <a:path h="669368" w="705273">
                <a:moveTo>
                  <a:pt x="0" y="0"/>
                </a:moveTo>
                <a:lnTo>
                  <a:pt x="705273" y="0"/>
                </a:lnTo>
                <a:lnTo>
                  <a:pt x="705273" y="669368"/>
                </a:lnTo>
                <a:lnTo>
                  <a:pt x="0" y="6693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5400000">
            <a:off x="13721989" y="5707491"/>
            <a:ext cx="5246826" cy="216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4"/>
              </a:lnSpc>
            </a:pPr>
            <a:r>
              <a:rPr lang="en-US" sz="1338" spc="26">
                <a:solidFill>
                  <a:srgbClr val="E1E1D7"/>
                </a:solidFill>
                <a:latin typeface="Garet"/>
                <a:ea typeface="Garet"/>
                <a:cs typeface="Garet"/>
                <a:sym typeface="Garet"/>
              </a:rPr>
              <a:t>06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753554" y="5624471"/>
            <a:ext cx="3904150" cy="1137644"/>
            <a:chOff x="0" y="0"/>
            <a:chExt cx="5205534" cy="151685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04775"/>
              <a:ext cx="1029004" cy="1065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73"/>
                </a:lnSpc>
              </a:pPr>
              <a:r>
                <a:rPr lang="en-US" b="true" sz="5773">
                  <a:solidFill>
                    <a:srgbClr val="FFFFFF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02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375975" y="24371"/>
              <a:ext cx="3829558" cy="413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02"/>
                </a:lnSpc>
              </a:pPr>
              <a:r>
                <a:rPr lang="en-US" b="true" sz="1882" spc="35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Navigate to align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375975" y="514607"/>
              <a:ext cx="3829558" cy="1002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82"/>
                </a:lnSpc>
              </a:pPr>
              <a:r>
                <a:rPr lang="en-US" sz="1694" spc="32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Using your compass slowly turn to find the right angle to face to your partner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711495" y="7396855"/>
            <a:ext cx="3904150" cy="1861445"/>
            <a:chOff x="0" y="0"/>
            <a:chExt cx="5205534" cy="248192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04775"/>
              <a:ext cx="1029004" cy="1065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73"/>
                </a:lnSpc>
              </a:pPr>
              <a:r>
                <a:rPr lang="en-US" b="true" sz="5773">
                  <a:solidFill>
                    <a:srgbClr val="FFFFFF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03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375975" y="24371"/>
              <a:ext cx="3829558" cy="413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02"/>
                </a:lnSpc>
              </a:pPr>
              <a:r>
                <a:rPr lang="en-US" b="true" sz="1882" spc="35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Aligned!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375975" y="514607"/>
              <a:ext cx="3829558" cy="1967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82"/>
                </a:lnSpc>
              </a:pPr>
              <a:r>
                <a:rPr lang="en-US" sz="1694" spc="32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Wait for your partner to get aligned as well ! Your device will turn to the color of your mood if they are aligned showing that the message is received!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753554" y="7396855"/>
            <a:ext cx="3904150" cy="1861445"/>
            <a:chOff x="0" y="0"/>
            <a:chExt cx="5205534" cy="2481927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104775"/>
              <a:ext cx="1029004" cy="1065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73"/>
                </a:lnSpc>
              </a:pPr>
              <a:r>
                <a:rPr lang="en-US" b="true" sz="5773">
                  <a:solidFill>
                    <a:srgbClr val="FFFFFF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03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375975" y="24371"/>
              <a:ext cx="3829558" cy="413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02"/>
                </a:lnSpc>
              </a:pPr>
              <a:r>
                <a:rPr lang="en-US" b="true" sz="1882" spc="35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Aligned!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375975" y="514607"/>
              <a:ext cx="3829558" cy="1967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82"/>
                </a:lnSpc>
              </a:pPr>
              <a:r>
                <a:rPr lang="en-US" sz="1694" spc="32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When you successfully aligned with your partner you will get the mood they are in with the color of the light change to match their mood!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2997138" y="6040370"/>
            <a:ext cx="721744" cy="721744"/>
          </a:xfrm>
          <a:custGeom>
            <a:avLst/>
            <a:gdLst/>
            <a:ahLst/>
            <a:cxnLst/>
            <a:rect r="r" b="b" t="t" l="l"/>
            <a:pathLst>
              <a:path h="721744" w="721744">
                <a:moveTo>
                  <a:pt x="0" y="0"/>
                </a:moveTo>
                <a:lnTo>
                  <a:pt x="721744" y="0"/>
                </a:lnTo>
                <a:lnTo>
                  <a:pt x="721744" y="721745"/>
                </a:lnTo>
                <a:lnTo>
                  <a:pt x="0" y="7217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874113">
            <a:off x="12967762" y="7966078"/>
            <a:ext cx="780497" cy="449850"/>
          </a:xfrm>
          <a:custGeom>
            <a:avLst/>
            <a:gdLst/>
            <a:ahLst/>
            <a:cxnLst/>
            <a:rect r="r" b="b" t="t" l="l"/>
            <a:pathLst>
              <a:path h="449850" w="780497">
                <a:moveTo>
                  <a:pt x="0" y="0"/>
                </a:moveTo>
                <a:lnTo>
                  <a:pt x="780497" y="0"/>
                </a:lnTo>
                <a:lnTo>
                  <a:pt x="780497" y="449850"/>
                </a:lnTo>
                <a:lnTo>
                  <a:pt x="0" y="4498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296917" y="8311639"/>
            <a:ext cx="347224" cy="347224"/>
          </a:xfrm>
          <a:custGeom>
            <a:avLst/>
            <a:gdLst/>
            <a:ahLst/>
            <a:cxnLst/>
            <a:rect r="r" b="b" t="t" l="l"/>
            <a:pathLst>
              <a:path h="347224" w="347224">
                <a:moveTo>
                  <a:pt x="0" y="0"/>
                </a:moveTo>
                <a:lnTo>
                  <a:pt x="347224" y="0"/>
                </a:lnTo>
                <a:lnTo>
                  <a:pt x="347224" y="347224"/>
                </a:lnTo>
                <a:lnTo>
                  <a:pt x="0" y="3472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358010" y="8311639"/>
            <a:ext cx="347224" cy="347224"/>
          </a:xfrm>
          <a:custGeom>
            <a:avLst/>
            <a:gdLst/>
            <a:ahLst/>
            <a:cxnLst/>
            <a:rect r="r" b="b" t="t" l="l"/>
            <a:pathLst>
              <a:path h="347224" w="347224">
                <a:moveTo>
                  <a:pt x="0" y="0"/>
                </a:moveTo>
                <a:lnTo>
                  <a:pt x="347225" y="0"/>
                </a:lnTo>
                <a:lnTo>
                  <a:pt x="347225" y="347224"/>
                </a:lnTo>
                <a:lnTo>
                  <a:pt x="0" y="3472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7345119" y="215654"/>
            <a:ext cx="10599981" cy="179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422"/>
              </a:lnSpc>
            </a:pPr>
            <a:r>
              <a:rPr lang="en-US" sz="13696" spc="-684">
                <a:solidFill>
                  <a:srgbClr val="7D7D7A"/>
                </a:solidFill>
                <a:latin typeface="Garet"/>
                <a:ea typeface="Garet"/>
                <a:cs typeface="Garet"/>
                <a:sym typeface="Garet"/>
              </a:rPr>
              <a:t>ALIGNED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7711495" y="5624471"/>
            <a:ext cx="3904150" cy="1137644"/>
            <a:chOff x="0" y="0"/>
            <a:chExt cx="5205534" cy="1516858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104775"/>
              <a:ext cx="1029004" cy="1065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73"/>
                </a:lnSpc>
              </a:pPr>
              <a:r>
                <a:rPr lang="en-US" b="true" sz="5773">
                  <a:solidFill>
                    <a:srgbClr val="FFFFFF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02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375975" y="24371"/>
              <a:ext cx="3829558" cy="413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02"/>
                </a:lnSpc>
              </a:pPr>
              <a:r>
                <a:rPr lang="en-US" b="true" sz="1882" spc="35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Select a mood 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375975" y="514607"/>
              <a:ext cx="3829558" cy="1002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82"/>
                </a:lnSpc>
              </a:pPr>
              <a:r>
                <a:rPr lang="en-US" sz="1694" spc="32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Choose the mood that you want to express to the other person using buttons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753554" y="3839499"/>
            <a:ext cx="3904150" cy="1137644"/>
            <a:chOff x="0" y="0"/>
            <a:chExt cx="5205534" cy="1516858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104775"/>
              <a:ext cx="1029004" cy="1055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73"/>
                </a:lnSpc>
              </a:pPr>
              <a:r>
                <a:rPr lang="en-US" b="true" sz="5773">
                  <a:solidFill>
                    <a:srgbClr val="FFFFFF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01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1375975" y="24371"/>
              <a:ext cx="3829558" cy="413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02"/>
                </a:lnSpc>
              </a:pPr>
              <a:r>
                <a:rPr lang="en-US" b="true" sz="1882" spc="35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You have a message!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1375975" y="514607"/>
              <a:ext cx="3829558" cy="1002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82"/>
                </a:lnSpc>
              </a:pPr>
              <a:r>
                <a:rPr lang="en-US" sz="1694" spc="32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The device lights up to indicate a connection request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711495" y="3852087"/>
            <a:ext cx="3904150" cy="1137644"/>
            <a:chOff x="0" y="0"/>
            <a:chExt cx="5205534" cy="1516858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104775"/>
              <a:ext cx="1029004" cy="1065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73"/>
                </a:lnSpc>
              </a:pPr>
              <a:r>
                <a:rPr lang="en-US" b="true" sz="5773">
                  <a:solidFill>
                    <a:srgbClr val="FFFFFF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01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1375975" y="24371"/>
              <a:ext cx="3829558" cy="413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02"/>
                </a:lnSpc>
              </a:pPr>
              <a:r>
                <a:rPr lang="en-US" b="true" sz="1882" spc="35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Navigate to align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1375975" y="514607"/>
              <a:ext cx="3829558" cy="1002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82"/>
                </a:lnSpc>
              </a:pPr>
              <a:r>
                <a:rPr lang="en-US" sz="1694" spc="32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Using your compass slowly turn to find the right angle to face to your partner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7616748" y="2979880"/>
            <a:ext cx="2276909" cy="748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1"/>
              </a:lnSpc>
            </a:pPr>
            <a:r>
              <a:rPr lang="en-US" sz="4350" b="true">
                <a:solidFill>
                  <a:srgbClr val="E1E1D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Device 1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745211" y="2901544"/>
            <a:ext cx="2293595" cy="748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1"/>
              </a:lnSpc>
            </a:pPr>
            <a:r>
              <a:rPr lang="en-US" sz="4350" b="true">
                <a:solidFill>
                  <a:srgbClr val="E1E1D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Device 2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2773" y="9378353"/>
            <a:ext cx="2419747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  <a:spcBef>
                <a:spcPct val="0"/>
              </a:spcBef>
            </a:pPr>
            <a:r>
              <a:rPr lang="en-US" sz="1000" spc="2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PHOTO GENERATED USING COPILOT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94198" y="3808751"/>
            <a:ext cx="16230600" cy="133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38"/>
              </a:lnSpc>
            </a:pPr>
            <a:r>
              <a:rPr lang="en-US" sz="88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WHO NEEDS ALIGNED?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524293" y="5844127"/>
            <a:ext cx="9735007" cy="973500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99449" y="119887"/>
            <a:ext cx="2945628" cy="29456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96039" y="316477"/>
            <a:ext cx="2552447" cy="255244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87514" y="807952"/>
            <a:ext cx="1569497" cy="156949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788086" y="6841949"/>
            <a:ext cx="7207420" cy="6926577"/>
            <a:chOff x="0" y="0"/>
            <a:chExt cx="812800" cy="7811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781129"/>
            </a:xfrm>
            <a:custGeom>
              <a:avLst/>
              <a:gdLst/>
              <a:ahLst/>
              <a:cxnLst/>
              <a:rect r="r" b="b" t="t" l="l"/>
              <a:pathLst>
                <a:path h="781129" w="812800">
                  <a:moveTo>
                    <a:pt x="406400" y="0"/>
                  </a:moveTo>
                  <a:cubicBezTo>
                    <a:pt x="181951" y="0"/>
                    <a:pt x="0" y="174862"/>
                    <a:pt x="0" y="390564"/>
                  </a:cubicBezTo>
                  <a:cubicBezTo>
                    <a:pt x="0" y="606267"/>
                    <a:pt x="181951" y="781129"/>
                    <a:pt x="406400" y="781129"/>
                  </a:cubicBezTo>
                  <a:cubicBezTo>
                    <a:pt x="630849" y="781129"/>
                    <a:pt x="812800" y="606267"/>
                    <a:pt x="812800" y="390564"/>
                  </a:cubicBezTo>
                  <a:cubicBezTo>
                    <a:pt x="812800" y="17486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6081"/>
              <a:ext cx="660400" cy="691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175879" y="8071083"/>
            <a:ext cx="4431834" cy="443183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>
            <a:off x="3175649" y="2568287"/>
            <a:ext cx="5612437" cy="496237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6932" y="878856"/>
            <a:ext cx="4319605" cy="4004128"/>
          </a:xfrm>
          <a:custGeom>
            <a:avLst/>
            <a:gdLst/>
            <a:ahLst/>
            <a:cxnLst/>
            <a:rect r="r" b="b" t="t" l="l"/>
            <a:pathLst>
              <a:path h="4004128" w="4319605">
                <a:moveTo>
                  <a:pt x="0" y="0"/>
                </a:moveTo>
                <a:lnTo>
                  <a:pt x="4319605" y="0"/>
                </a:lnTo>
                <a:lnTo>
                  <a:pt x="4319605" y="4004128"/>
                </a:lnTo>
                <a:lnTo>
                  <a:pt x="0" y="4004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71497" y="2936984"/>
            <a:ext cx="5566300" cy="4116256"/>
          </a:xfrm>
          <a:custGeom>
            <a:avLst/>
            <a:gdLst/>
            <a:ahLst/>
            <a:cxnLst/>
            <a:rect r="r" b="b" t="t" l="l"/>
            <a:pathLst>
              <a:path h="4116256" w="5566300">
                <a:moveTo>
                  <a:pt x="0" y="0"/>
                </a:moveTo>
                <a:lnTo>
                  <a:pt x="5566300" y="0"/>
                </a:lnTo>
                <a:lnTo>
                  <a:pt x="5566300" y="4116255"/>
                </a:lnTo>
                <a:lnTo>
                  <a:pt x="0" y="4116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35583" y="5830137"/>
            <a:ext cx="4278693" cy="3955998"/>
          </a:xfrm>
          <a:custGeom>
            <a:avLst/>
            <a:gdLst/>
            <a:ahLst/>
            <a:cxnLst/>
            <a:rect r="r" b="b" t="t" l="l"/>
            <a:pathLst>
              <a:path h="3955998" w="4278693">
                <a:moveTo>
                  <a:pt x="0" y="0"/>
                </a:moveTo>
                <a:lnTo>
                  <a:pt x="4278693" y="0"/>
                </a:lnTo>
                <a:lnTo>
                  <a:pt x="4278693" y="3955998"/>
                </a:lnTo>
                <a:lnTo>
                  <a:pt x="0" y="3955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374930" y="2936984"/>
            <a:ext cx="1008019" cy="10080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5118243" y="2880920"/>
            <a:ext cx="3256687" cy="56007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9382949" y="3440993"/>
            <a:ext cx="3088548" cy="155411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8374930" y="3945003"/>
            <a:ext cx="504010" cy="188513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4686693" y="2581076"/>
            <a:ext cx="599689" cy="599689"/>
            <a:chOff x="0" y="0"/>
            <a:chExt cx="799585" cy="799585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799585" cy="799585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72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78989" y="178989"/>
              <a:ext cx="441606" cy="441606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72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8075085" y="5530293"/>
            <a:ext cx="599689" cy="599689"/>
            <a:chOff x="0" y="0"/>
            <a:chExt cx="799585" cy="79958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799585" cy="799585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72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78989" y="178989"/>
              <a:ext cx="441606" cy="441606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72"/>
                  </a:lnSpc>
                </a:pP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12171653" y="4695267"/>
            <a:ext cx="599689" cy="599689"/>
            <a:chOff x="0" y="0"/>
            <a:chExt cx="799585" cy="799585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799585" cy="799585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72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178989" y="178989"/>
              <a:ext cx="441606" cy="441606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72"/>
                  </a:lnSpc>
                </a:pPr>
              </a:p>
            </p:txBody>
          </p:sp>
        </p:grpSp>
      </p:grpSp>
      <p:sp>
        <p:nvSpPr>
          <p:cNvPr name="TextBox 32" id="32"/>
          <p:cNvSpPr txBox="true"/>
          <p:nvPr/>
        </p:nvSpPr>
        <p:spPr>
          <a:xfrm rot="0">
            <a:off x="7688019" y="317270"/>
            <a:ext cx="10599981" cy="179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422"/>
              </a:lnSpc>
            </a:pPr>
            <a:r>
              <a:rPr lang="en-US" sz="13696" spc="-684">
                <a:solidFill>
                  <a:srgbClr val="7D7D7A"/>
                </a:solidFill>
                <a:latin typeface="Garet"/>
                <a:ea typeface="Garet"/>
                <a:cs typeface="Garet"/>
                <a:sym typeface="Garet"/>
              </a:rPr>
              <a:t>ALIGNED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9317" y="1505097"/>
            <a:ext cx="6175382" cy="5724371"/>
          </a:xfrm>
          <a:custGeom>
            <a:avLst/>
            <a:gdLst/>
            <a:ahLst/>
            <a:cxnLst/>
            <a:rect r="r" b="b" t="t" l="l"/>
            <a:pathLst>
              <a:path h="5724371" w="6175382">
                <a:moveTo>
                  <a:pt x="0" y="0"/>
                </a:moveTo>
                <a:lnTo>
                  <a:pt x="6175382" y="0"/>
                </a:lnTo>
                <a:lnTo>
                  <a:pt x="6175382" y="5724371"/>
                </a:lnTo>
                <a:lnTo>
                  <a:pt x="0" y="57243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95971" y="8483857"/>
            <a:ext cx="1382404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"Love is not about being in the same place, but being </a:t>
            </a:r>
            <a:r>
              <a:rPr lang="en-US" sz="3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aligned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 feelings“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535106" y="2070482"/>
            <a:ext cx="10482892" cy="5649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57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</a:t>
            </a:r>
            <a:r>
              <a:rPr lang="en-US" sz="25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Time zone differences create emotional disconnect.</a:t>
            </a:r>
          </a:p>
          <a:p>
            <a:pPr algn="l">
              <a:lnSpc>
                <a:spcPts val="3599"/>
              </a:lnSpc>
            </a:pPr>
          </a:p>
          <a:p>
            <a:pPr algn="l">
              <a:lnSpc>
                <a:spcPts val="3599"/>
              </a:lnSpc>
            </a:pPr>
            <a:r>
              <a:rPr lang="en-US" sz="257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Scenario</a:t>
            </a:r>
            <a:r>
              <a:rPr lang="en-US" sz="25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Sending rainbow light pulses to show “i’m happy!” when physical presence isn't possible.</a:t>
            </a:r>
          </a:p>
          <a:p>
            <a:pPr algn="l">
              <a:lnSpc>
                <a:spcPts val="3599"/>
              </a:lnSpc>
            </a:pPr>
          </a:p>
          <a:p>
            <a:pPr algn="l">
              <a:lnSpc>
                <a:spcPts val="3599"/>
              </a:lnSpc>
            </a:pPr>
            <a:r>
              <a:rPr lang="en-US" sz="257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</a:t>
            </a:r>
            <a:r>
              <a:rPr lang="en-US" sz="25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"83% of long-distance couples experience reduced anxiety through visual emotion synchronization. "</a:t>
            </a:r>
          </a:p>
          <a:p>
            <a:pPr algn="l">
              <a:lnSpc>
                <a:spcPts val="3599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Synthesis of findings from Chien's longitudinal study (2017) and Gartner 2024 tech-adoption data</a:t>
            </a:r>
          </a:p>
          <a:p>
            <a:pPr algn="l">
              <a:lnSpc>
                <a:spcPts val="3599"/>
              </a:lnSpc>
            </a:pPr>
          </a:p>
          <a:p>
            <a:pPr algn="l">
              <a:lnSpc>
                <a:spcPts val="3599"/>
              </a:lnSpc>
            </a:pPr>
          </a:p>
          <a:p>
            <a:pPr algn="l">
              <a:lnSpc>
                <a:spcPts val="3599"/>
              </a:lnSpc>
              <a:spcBef>
                <a:spcPct val="0"/>
              </a:spcBef>
            </a:pPr>
          </a:p>
          <a:p>
            <a:pPr algn="l">
              <a:lnSpc>
                <a:spcPts val="35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688019" y="285750"/>
            <a:ext cx="10599981" cy="179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422"/>
              </a:lnSpc>
            </a:pPr>
            <a:r>
              <a:rPr lang="en-US" sz="13696" spc="-684">
                <a:solidFill>
                  <a:srgbClr val="7D7D7A"/>
                </a:solidFill>
                <a:latin typeface="Garet"/>
                <a:ea typeface="Garet"/>
                <a:cs typeface="Garet"/>
                <a:sym typeface="Garet"/>
              </a:rPr>
              <a:t>ALIGNED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95326" y="8483857"/>
            <a:ext cx="13425339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“Shared joy doubles, shared sorrow halves - when hearts are </a:t>
            </a: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ALIGNED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”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313445" y="2852604"/>
            <a:ext cx="10974555" cy="4648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4"/>
              </a:lnSpc>
            </a:pPr>
            <a:r>
              <a:rPr lang="en-US" sz="262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</a:t>
            </a:r>
            <a:r>
              <a:rPr lang="en-US" sz="26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The fading glow of distant friendships.</a:t>
            </a:r>
          </a:p>
          <a:p>
            <a:pPr algn="l">
              <a:lnSpc>
                <a:spcPts val="3674"/>
              </a:lnSpc>
            </a:pPr>
          </a:p>
          <a:p>
            <a:pPr algn="l">
              <a:lnSpc>
                <a:spcPts val="3674"/>
              </a:lnSpc>
            </a:pPr>
            <a:r>
              <a:rPr lang="en-US" sz="262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Scenario</a:t>
            </a:r>
            <a:r>
              <a:rPr lang="en-US" sz="26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Sending synchronized light effects when feels lonely across time zones.</a:t>
            </a:r>
          </a:p>
          <a:p>
            <a:pPr algn="l">
              <a:lnSpc>
                <a:spcPts val="3674"/>
              </a:lnSpc>
            </a:pPr>
          </a:p>
          <a:p>
            <a:pPr algn="l">
              <a:lnSpc>
                <a:spcPts val="3674"/>
              </a:lnSpc>
            </a:pPr>
            <a:r>
              <a:rPr lang="en-US" sz="262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</a:t>
            </a:r>
            <a:r>
              <a:rPr lang="en-US" sz="26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"59% of long-distance friends believe light-based rituals maintain bonds"</a:t>
            </a:r>
          </a:p>
          <a:p>
            <a:pPr algn="l">
              <a:lnSpc>
                <a:spcPts val="3674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Synthesized from MIT Media Lab's ambient intimacy studies (2021) and Pew Research Center's digital friendship report (2023)</a:t>
            </a:r>
          </a:p>
          <a:p>
            <a:pPr algn="l">
              <a:lnSpc>
                <a:spcPts val="3674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688019" y="285750"/>
            <a:ext cx="10599981" cy="179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422"/>
              </a:lnSpc>
            </a:pPr>
            <a:r>
              <a:rPr lang="en-US" sz="13696" spc="-684">
                <a:solidFill>
                  <a:srgbClr val="7D7D7A"/>
                </a:solidFill>
                <a:latin typeface="Garet"/>
                <a:ea typeface="Garet"/>
                <a:cs typeface="Garet"/>
                <a:sym typeface="Garet"/>
              </a:rPr>
              <a:t>ALIGNED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52430" y="2078130"/>
            <a:ext cx="5727100" cy="5295168"/>
          </a:xfrm>
          <a:custGeom>
            <a:avLst/>
            <a:gdLst/>
            <a:ahLst/>
            <a:cxnLst/>
            <a:rect r="r" b="b" t="t" l="l"/>
            <a:pathLst>
              <a:path h="5295168" w="5727100">
                <a:moveTo>
                  <a:pt x="0" y="0"/>
                </a:moveTo>
                <a:lnTo>
                  <a:pt x="5727100" y="0"/>
                </a:lnTo>
                <a:lnTo>
                  <a:pt x="5727100" y="5295168"/>
                </a:lnTo>
                <a:lnTo>
                  <a:pt x="0" y="5295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59522" y="8483857"/>
            <a:ext cx="9496946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“Silent love finds its voice through </a:t>
            </a:r>
            <a:r>
              <a:rPr lang="en-US" sz="3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ALIGNED’s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light”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7833399" y="2579758"/>
            <a:ext cx="10454601" cy="405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Challenge: 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Generational emotional translation gaps  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Scenario: 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Projecting rainbow waves on Father's Day to bridge unspoken bonds. 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Insight: 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Nonverbal signals increase the frequency of parent-child deep conversations by 53%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Synthesized from APA's family communication studies (2020) and Fatherhood Institute's tech-adoption report (2023)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88019" y="285750"/>
            <a:ext cx="10599981" cy="179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422"/>
              </a:lnSpc>
            </a:pPr>
            <a:r>
              <a:rPr lang="en-US" sz="13696" spc="-684">
                <a:solidFill>
                  <a:srgbClr val="7D7D7A"/>
                </a:solidFill>
                <a:latin typeface="Garet"/>
                <a:ea typeface="Garet"/>
                <a:cs typeface="Garet"/>
                <a:sym typeface="Garet"/>
              </a:rPr>
              <a:t>ALIGNED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29317" y="1855834"/>
            <a:ext cx="6792327" cy="5022897"/>
          </a:xfrm>
          <a:custGeom>
            <a:avLst/>
            <a:gdLst/>
            <a:ahLst/>
            <a:cxnLst/>
            <a:rect r="r" b="b" t="t" l="l"/>
            <a:pathLst>
              <a:path h="5022897" w="6792327">
                <a:moveTo>
                  <a:pt x="0" y="0"/>
                </a:moveTo>
                <a:lnTo>
                  <a:pt x="6792326" y="0"/>
                </a:lnTo>
                <a:lnTo>
                  <a:pt x="6792326" y="5022897"/>
                </a:lnTo>
                <a:lnTo>
                  <a:pt x="0" y="5022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DAGhOCVs8F0</dc:identifier>
  <dcterms:modified xsi:type="dcterms:W3CDTF">2011-08-01T06:04:30Z</dcterms:modified>
  <cp:revision>1</cp:revision>
  <dc:title>Aligned Navigate &amp; Communicate feelings</dc:title>
</cp:coreProperties>
</file>